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566" r:id="rId2"/>
    <p:sldId id="567" r:id="rId3"/>
    <p:sldId id="568" r:id="rId4"/>
    <p:sldId id="602" r:id="rId5"/>
    <p:sldId id="570" r:id="rId6"/>
    <p:sldId id="565" r:id="rId7"/>
    <p:sldId id="605" r:id="rId8"/>
    <p:sldId id="575" r:id="rId9"/>
    <p:sldId id="603" r:id="rId10"/>
    <p:sldId id="582" r:id="rId11"/>
    <p:sldId id="517" r:id="rId12"/>
    <p:sldId id="518" r:id="rId13"/>
    <p:sldId id="591" r:id="rId14"/>
    <p:sldId id="524" r:id="rId15"/>
    <p:sldId id="523" r:id="rId16"/>
    <p:sldId id="525" r:id="rId17"/>
    <p:sldId id="522" r:id="rId18"/>
    <p:sldId id="578" r:id="rId19"/>
    <p:sldId id="593" r:id="rId20"/>
    <p:sldId id="532" r:id="rId21"/>
    <p:sldId id="533" r:id="rId22"/>
    <p:sldId id="534" r:id="rId23"/>
    <p:sldId id="536" r:id="rId24"/>
    <p:sldId id="579" r:id="rId25"/>
    <p:sldId id="598" r:id="rId26"/>
    <p:sldId id="541" r:id="rId27"/>
    <p:sldId id="540" r:id="rId28"/>
    <p:sldId id="543" r:id="rId29"/>
    <p:sldId id="580" r:id="rId30"/>
    <p:sldId id="596" r:id="rId31"/>
    <p:sldId id="545" r:id="rId32"/>
    <p:sldId id="581" r:id="rId33"/>
    <p:sldId id="597" r:id="rId34"/>
    <p:sldId id="546" r:id="rId35"/>
    <p:sldId id="550" r:id="rId36"/>
    <p:sldId id="552" r:id="rId37"/>
    <p:sldId id="553" r:id="rId38"/>
    <p:sldId id="551" r:id="rId39"/>
    <p:sldId id="559" r:id="rId40"/>
    <p:sldId id="604" r:id="rId41"/>
    <p:sldId id="564" r:id="rId42"/>
    <p:sldId id="601" r:id="rId43"/>
  </p:sldIdLst>
  <p:sldSz cx="12192000" cy="6858000"/>
  <p:notesSz cx="6858000" cy="99472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AA99"/>
    <a:srgbClr val="FFFFCC"/>
    <a:srgbClr val="FFFFD9"/>
    <a:srgbClr val="DBFFD9"/>
    <a:srgbClr val="AEE996"/>
    <a:srgbClr val="99FF99"/>
    <a:srgbClr val="F80830"/>
    <a:srgbClr val="00FF00"/>
    <a:srgbClr val="F32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6249" autoAdjust="0"/>
  </p:normalViewPr>
  <p:slideViewPr>
    <p:cSldViewPr snapToGrid="0">
      <p:cViewPr varScale="1">
        <p:scale>
          <a:sx n="74" d="100"/>
          <a:sy n="74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4754934983707489E-2"/>
          <c:y val="2.0176118627743666E-2"/>
          <c:w val="0.91630894426677167"/>
          <c:h val="0.664364262424468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уровень газификации, %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dLbl>
              <c:idx val="1"/>
              <c:layout>
                <c:manualLayout>
                  <c:x val="6.8305946891419004E-3"/>
                  <c:y val="-9.876587301741365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8.1313892955150527E-3"/>
                  <c:y val="-2.70994735618253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811402527793814E-4"/>
                  <c:y val="8.3249514458707315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1.7188234522050895E-3"/>
                  <c:y val="-2.481375129028013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7.192875194700586E-3"/>
                  <c:y val="-1.4790424345426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811402527793814E-4"/>
                  <c:y val="1.33558308239430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2.9855911141285735E-3"/>
                  <c:y val="3.281333244453139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8.9567733423857303E-3"/>
                  <c:y val="-1.2911142012485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1.0449568899450009E-2"/>
                  <c:y val="9.84399973335940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1.4927955570642856E-3"/>
                  <c:y val="-1.9581033170403515E-2"/>
                </c:manualLayout>
              </c:layout>
              <c:tx>
                <c:rich>
                  <a:bodyPr/>
                  <a:lstStyle/>
                  <a:p>
                    <a:pPr>
                      <a:defRPr sz="1270" b="1" baseline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defRPr>
                    </a:pPr>
                    <a:r>
                      <a:rPr lang="en-US" dirty="0"/>
                      <a:t>67,4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7.4639777853214477E-3"/>
                  <c:y val="-6.562666488906261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2.93535325420027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8462-4215-AE7F-2C9611E601C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70" baseline="0">
                    <a:solidFill>
                      <a:schemeClr val="accent3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Брянская</c:v>
                </c:pt>
                <c:pt idx="2">
                  <c:v>Владимирская</c:v>
                </c:pt>
                <c:pt idx="3">
                  <c:v>Воронежская</c:v>
                </c:pt>
                <c:pt idx="4">
                  <c:v>Ивановская</c:v>
                </c:pt>
                <c:pt idx="5">
                  <c:v>Калужская</c:v>
                </c:pt>
                <c:pt idx="6">
                  <c:v>Костромская</c:v>
                </c:pt>
                <c:pt idx="7">
                  <c:v>Курская</c:v>
                </c:pt>
                <c:pt idx="8">
                  <c:v>Липецкая</c:v>
                </c:pt>
                <c:pt idx="9">
                  <c:v>Московская</c:v>
                </c:pt>
                <c:pt idx="10">
                  <c:v>Орловская</c:v>
                </c:pt>
                <c:pt idx="11">
                  <c:v>Рязанская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Тверская</c:v>
                </c:pt>
                <c:pt idx="15">
                  <c:v>Тульская</c:v>
                </c:pt>
                <c:pt idx="16">
                  <c:v>Ярославская</c:v>
                </c:pt>
              </c:strCache>
            </c:strRef>
          </c:cat>
          <c:val>
            <c:numRef>
              <c:f>Лист1!$B$2:$B$18</c:f>
              <c:numCache>
                <c:formatCode>0.0</c:formatCode>
                <c:ptCount val="17"/>
                <c:pt idx="0">
                  <c:v>98</c:v>
                </c:pt>
                <c:pt idx="1">
                  <c:v>87.2</c:v>
                </c:pt>
                <c:pt idx="2">
                  <c:v>82.2</c:v>
                </c:pt>
                <c:pt idx="3">
                  <c:v>93.8</c:v>
                </c:pt>
                <c:pt idx="4">
                  <c:v>77.8</c:v>
                </c:pt>
                <c:pt idx="5">
                  <c:v>76</c:v>
                </c:pt>
                <c:pt idx="6">
                  <c:v>62.8</c:v>
                </c:pt>
                <c:pt idx="7">
                  <c:v>84.6</c:v>
                </c:pt>
                <c:pt idx="8">
                  <c:v>87.8</c:v>
                </c:pt>
                <c:pt idx="9">
                  <c:v>85.3</c:v>
                </c:pt>
                <c:pt idx="10">
                  <c:v>86.4</c:v>
                </c:pt>
                <c:pt idx="11">
                  <c:v>92.5</c:v>
                </c:pt>
                <c:pt idx="12">
                  <c:v>75.8</c:v>
                </c:pt>
                <c:pt idx="13">
                  <c:v>74.3</c:v>
                </c:pt>
                <c:pt idx="14">
                  <c:v>67.400000000000006</c:v>
                </c:pt>
                <c:pt idx="15">
                  <c:v>68.8</c:v>
                </c:pt>
                <c:pt idx="16">
                  <c:v>82.7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186-4993-89D9-9C337A66926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</c:strCache>
            </c:strRef>
          </c:tx>
          <c:spPr>
            <a:solidFill>
              <a:srgbClr val="FF0000"/>
            </a:solidFill>
          </c:spPr>
          <c:invertIfNegative val="0"/>
          <c:dLbls>
            <c:dLbl>
              <c:idx val="0"/>
              <c:layout>
                <c:manualLayout>
                  <c:x val="1.3435160013578589E-2"/>
                  <c:y val="-2.29693327111719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1.6420751127707193E-2"/>
                  <c:y val="1.70489807455499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449568899450009E-2"/>
                  <c:y val="-1.64066662222656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9406342241835746E-2"/>
                  <c:y val="6.23453316446094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1.01651205100384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2.5377524470092838E-2"/>
                  <c:y val="5.90639984001564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8.9567733423857303E-3"/>
                  <c:y val="1.32322992741277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2.239193335596432E-2"/>
                  <c:y val="5.8956773731144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2.239193335596432E-2"/>
                  <c:y val="9.84399973335940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1.9406342241835746E-2"/>
                  <c:y val="3.9375998933437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1.4927955570642852E-3"/>
                  <c:y val="6.77685745423318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1.34351600135787E-2"/>
                  <c:y val="1.0165120510038476E-2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2.3884728913028671E-2"/>
                  <c:y val="4.93269649631123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8462-4215-AE7F-2C9611E601C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accent6">
                        <a:lumMod val="50000"/>
                      </a:schemeClr>
                    </a:solidFill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Брянская</c:v>
                </c:pt>
                <c:pt idx="2">
                  <c:v>Владимирская</c:v>
                </c:pt>
                <c:pt idx="3">
                  <c:v>Воронежская</c:v>
                </c:pt>
                <c:pt idx="4">
                  <c:v>Ивановская</c:v>
                </c:pt>
                <c:pt idx="5">
                  <c:v>Калужская</c:v>
                </c:pt>
                <c:pt idx="6">
                  <c:v>Костромская</c:v>
                </c:pt>
                <c:pt idx="7">
                  <c:v>Курская</c:v>
                </c:pt>
                <c:pt idx="8">
                  <c:v>Липецкая</c:v>
                </c:pt>
                <c:pt idx="9">
                  <c:v>Московская</c:v>
                </c:pt>
                <c:pt idx="10">
                  <c:v>Орловская</c:v>
                </c:pt>
                <c:pt idx="11">
                  <c:v>Рязанская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Тверская</c:v>
                </c:pt>
                <c:pt idx="15">
                  <c:v>Тульская</c:v>
                </c:pt>
                <c:pt idx="16">
                  <c:v>Ярославская</c:v>
                </c:pt>
              </c:strCache>
            </c:strRef>
          </c:cat>
          <c:val>
            <c:numRef>
              <c:f>Лист1!$C$2:$C$18</c:f>
              <c:numCache>
                <c:formatCode>General</c:formatCode>
                <c:ptCount val="1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8186-4993-89D9-9C337A66926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</c:strCache>
            </c:strRef>
          </c:tx>
          <c:invertIfNegative val="0"/>
          <c:dLbls>
            <c:dLbl>
              <c:idx val="0"/>
              <c:layout>
                <c:manualLayout>
                  <c:x val="1.3435160013578579E-2"/>
                  <c:y val="3.281333244453139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4783866711928695E-3"/>
                  <c:y val="9.84399973335940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449568899450009E-2"/>
                  <c:y val="6.562666488906261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9406342241835746E-2"/>
                  <c:y val="2.62506659556250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1942364456514303E-2"/>
                  <c:y val="2.29693327111719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3435160013578579E-2"/>
                  <c:y val="-1.96879994667188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1.0449568899450009E-2"/>
                  <c:y val="9.84399973335940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4927955570642838E-2"/>
                  <c:y val="2.95319992000781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1.1942364456514303E-2"/>
                  <c:y val="-6.015708120857242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1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3435160013578579E-2"/>
                  <c:y val="6.562666488906261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2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1.4927955570642838E-2"/>
                  <c:y val="2.29693327111719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3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1.194236445651430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4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8.9567733423857303E-3"/>
                  <c:y val="-9.84399973335940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5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1.3435160013578579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6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1.0449568899450009E-2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latin typeface="Times New Roman" pitchFamily="18" charset="0"/>
                      <a:cs typeface="Times New Roman" pitchFamily="18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7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1.6420751127707193E-2"/>
                  <c:y val="2.62506659556250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8-8462-4215-AE7F-2C9611E601C5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1.276869144597586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9-8462-4215-AE7F-2C9611E601C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Брянская</c:v>
                </c:pt>
                <c:pt idx="2">
                  <c:v>Владимирская</c:v>
                </c:pt>
                <c:pt idx="3">
                  <c:v>Воронежская</c:v>
                </c:pt>
                <c:pt idx="4">
                  <c:v>Ивановская</c:v>
                </c:pt>
                <c:pt idx="5">
                  <c:v>Калужская</c:v>
                </c:pt>
                <c:pt idx="6">
                  <c:v>Костромская</c:v>
                </c:pt>
                <c:pt idx="7">
                  <c:v>Курская</c:v>
                </c:pt>
                <c:pt idx="8">
                  <c:v>Липецкая</c:v>
                </c:pt>
                <c:pt idx="9">
                  <c:v>Московская</c:v>
                </c:pt>
                <c:pt idx="10">
                  <c:v>Орловская</c:v>
                </c:pt>
                <c:pt idx="11">
                  <c:v>Рязанская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Тверская</c:v>
                </c:pt>
                <c:pt idx="15">
                  <c:v>Тульская</c:v>
                </c:pt>
                <c:pt idx="16">
                  <c:v>Ярославская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9-AA60-4301-9CF4-2152AA57C810}"/>
            </c:ext>
          </c:extLst>
        </c:ser>
        <c:ser>
          <c:idx val="3"/>
          <c:order val="3"/>
          <c:tx>
            <c:strRef>
              <c:f>[1]Лист1!$A$1</c:f>
              <c:strCache>
                <c:ptCount val="1"/>
                <c:pt idx="0">
                  <c:v>#ССЫЛКА!</c:v>
                </c:pt>
              </c:strCache>
            </c:strRef>
          </c:tx>
          <c:invertIfNegative val="0"/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Брянская</c:v>
                </c:pt>
                <c:pt idx="2">
                  <c:v>Владимирская</c:v>
                </c:pt>
                <c:pt idx="3">
                  <c:v>Воронежская</c:v>
                </c:pt>
                <c:pt idx="4">
                  <c:v>Ивановская</c:v>
                </c:pt>
                <c:pt idx="5">
                  <c:v>Калужская</c:v>
                </c:pt>
                <c:pt idx="6">
                  <c:v>Костромская</c:v>
                </c:pt>
                <c:pt idx="7">
                  <c:v>Курская</c:v>
                </c:pt>
                <c:pt idx="8">
                  <c:v>Липецкая</c:v>
                </c:pt>
                <c:pt idx="9">
                  <c:v>Московская</c:v>
                </c:pt>
                <c:pt idx="10">
                  <c:v>Орловская</c:v>
                </c:pt>
                <c:pt idx="11">
                  <c:v>Рязанская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Тверская</c:v>
                </c:pt>
                <c:pt idx="15">
                  <c:v>Тульская</c:v>
                </c:pt>
                <c:pt idx="16">
                  <c:v>Ярославская</c:v>
                </c:pt>
              </c:strCache>
            </c:strRef>
          </c:cat>
          <c:val>
            <c:numRef>
              <c:f>[1]Лист1!$A$2:$A$18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AA60-4301-9CF4-2152AA57C810}"/>
            </c:ext>
          </c:extLst>
        </c:ser>
        <c:ser>
          <c:idx val="4"/>
          <c:order val="4"/>
          <c:tx>
            <c:strRef>
              <c:f>[1]Лист1!$B$1</c:f>
              <c:strCache>
                <c:ptCount val="1"/>
                <c:pt idx="0">
                  <c:v>#ССЫЛКА!</c:v>
                </c:pt>
              </c:strCache>
            </c:strRef>
          </c:tx>
          <c:invertIfNegative val="0"/>
          <c:cat>
            <c:strRef>
              <c:f>Лист1!$A$2:$A$18</c:f>
              <c:strCache>
                <c:ptCount val="17"/>
                <c:pt idx="0">
                  <c:v>Белгородская</c:v>
                </c:pt>
                <c:pt idx="1">
                  <c:v>Брянская</c:v>
                </c:pt>
                <c:pt idx="2">
                  <c:v>Владимирская</c:v>
                </c:pt>
                <c:pt idx="3">
                  <c:v>Воронежская</c:v>
                </c:pt>
                <c:pt idx="4">
                  <c:v>Ивановская</c:v>
                </c:pt>
                <c:pt idx="5">
                  <c:v>Калужская</c:v>
                </c:pt>
                <c:pt idx="6">
                  <c:v>Костромская</c:v>
                </c:pt>
                <c:pt idx="7">
                  <c:v>Курская</c:v>
                </c:pt>
                <c:pt idx="8">
                  <c:v>Липецкая</c:v>
                </c:pt>
                <c:pt idx="9">
                  <c:v>Московская</c:v>
                </c:pt>
                <c:pt idx="10">
                  <c:v>Орловская</c:v>
                </c:pt>
                <c:pt idx="11">
                  <c:v>Рязанская</c:v>
                </c:pt>
                <c:pt idx="12">
                  <c:v>Смоленская</c:v>
                </c:pt>
                <c:pt idx="13">
                  <c:v>Тамбовская</c:v>
                </c:pt>
                <c:pt idx="14">
                  <c:v>Тверская</c:v>
                </c:pt>
                <c:pt idx="15">
                  <c:v>Тульская</c:v>
                </c:pt>
                <c:pt idx="16">
                  <c:v>Ярославская</c:v>
                </c:pt>
              </c:strCache>
            </c:strRef>
          </c:cat>
          <c:val>
            <c:numRef>
              <c:f>[1]Лист1!$B$2:$B$18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AA60-4301-9CF4-2152AA57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738048"/>
        <c:axId val="200737264"/>
      </c:barChart>
      <c:catAx>
        <c:axId val="200738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300" baseline="0">
                <a:latin typeface="Times New Roman" pitchFamily="18" charset="0"/>
                <a:cs typeface="Times New Roman" pitchFamily="18" charset="0"/>
              </a:defRPr>
            </a:pPr>
            <a:endParaRPr lang="ru-RU"/>
          </a:p>
        </c:txPr>
        <c:crossAx val="200737264"/>
        <c:crosses val="autoZero"/>
        <c:auto val="1"/>
        <c:lblAlgn val="ctr"/>
        <c:lblOffset val="100"/>
        <c:noMultiLvlLbl val="0"/>
      </c:catAx>
      <c:valAx>
        <c:axId val="200737264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Times New Roman" pitchFamily="18" charset="0"/>
                <a:cs typeface="Times New Roman" pitchFamily="18" charset="0"/>
              </a:defRPr>
            </a:pPr>
            <a:endParaRPr lang="ru-RU"/>
          </a:p>
        </c:txPr>
        <c:crossAx val="200738048"/>
        <c:crosses val="autoZero"/>
        <c:crossBetween val="between"/>
      </c:valAx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2.8363181854099393E-2"/>
          <c:y val="0.859529982829909"/>
          <c:w val="0.91593920384003968"/>
          <c:h val="0.10658195382259696"/>
        </c:manualLayout>
      </c:layout>
      <c:overlay val="0"/>
      <c:txPr>
        <a:bodyPr/>
        <a:lstStyle/>
        <a:p>
          <a:pPr>
            <a:defRPr sz="1400" b="1" baseline="0">
              <a:latin typeface="Times New Roman" pitchFamily="18" charset="0"/>
              <a:cs typeface="Times New Roman" pitchFamily="18" charset="0"/>
            </a:defRPr>
          </a:pPr>
          <a:endParaRPr lang="ru-RU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98260176164065E-2"/>
          <c:y val="2.2641199386727241E-2"/>
          <c:w val="0.91630894426677167"/>
          <c:h val="0.792944974333234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1.0449568899449993E-2"/>
                  <c:y val="3.495524209780036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8.9567733423857338E-3"/>
                  <c:y val="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0449568899449993E-2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5.9711822282570914E-3"/>
                  <c:y val="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1.194236445651431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2.9855911141285696E-3"/>
                  <c:y val="3.281333244453141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8.9567733423857338E-3"/>
                  <c:y val="-1.2911142012485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2.3884728913028556E-2"/>
                  <c:y val="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1.0449568899449993E-2"/>
                  <c:y val="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-1.4927955570642852E-3"/>
                  <c:y val="-1.95810331704035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7.4639777853214495E-3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7"/>
              <c:layout>
                <c:manualLayout>
                  <c:x val="2.93535325420027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19A-4F78-BA08-8150E0BED8A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Лист1!$B$2:$B$19</c:f>
              <c:numCache>
                <c:formatCode>General</c:formatCode>
                <c:ptCount val="18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186-4993-89D9-9C337A66926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протяженность газовых сетей, тыс.км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4.6032371732662074E-3"/>
                  <c:y val="1.74058027961327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265607494844811E-2"/>
                  <c:y val="2.1229359746171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2.3373694977999328E-2"/>
                  <c:y val="3.494676206232321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7.5888881996650434E-3"/>
                  <c:y val="4.335388625779852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4.1590212843442076E-3"/>
                  <c:y val="1.537649695583623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3330478612605782E-3"/>
                  <c:y val="-1.6937652124483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730941237441392E-2"/>
                  <c:y val="4.868766985152784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4.139965452204691E-3"/>
                  <c:y val="6.869806225077671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0"/>
                  <c:y val="1.0165120510038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1.4927955570642848E-3"/>
                  <c:y val="6.776857454233186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3.2701893120056428E-3"/>
                  <c:y val="-4.76083768804870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3.554927694859661E-3"/>
                  <c:y val="-4.2623257803719208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E19A-4F78-BA08-8150E0BED8A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Лист1!$C$2:$C$19</c:f>
              <c:numCache>
                <c:formatCode>0.0</c:formatCode>
                <c:ptCount val="18"/>
                <c:pt idx="0">
                  <c:v>4.0999999999999996</c:v>
                </c:pt>
                <c:pt idx="1">
                  <c:v>6.8</c:v>
                </c:pt>
                <c:pt idx="2">
                  <c:v>8.1</c:v>
                </c:pt>
                <c:pt idx="3">
                  <c:v>10.5</c:v>
                </c:pt>
                <c:pt idx="4">
                  <c:v>12.3</c:v>
                </c:pt>
                <c:pt idx="5">
                  <c:v>13</c:v>
                </c:pt>
                <c:pt idx="6">
                  <c:v>14.2</c:v>
                </c:pt>
                <c:pt idx="7">
                  <c:v>14.9</c:v>
                </c:pt>
                <c:pt idx="8">
                  <c:v>16.100000000000001</c:v>
                </c:pt>
                <c:pt idx="9">
                  <c:v>19.100000000000001</c:v>
                </c:pt>
                <c:pt idx="10">
                  <c:v>19.3</c:v>
                </c:pt>
                <c:pt idx="11" formatCode="General">
                  <c:v>19.7</c:v>
                </c:pt>
                <c:pt idx="12">
                  <c:v>20.3</c:v>
                </c:pt>
                <c:pt idx="13">
                  <c:v>20.3</c:v>
                </c:pt>
                <c:pt idx="14">
                  <c:v>25.1</c:v>
                </c:pt>
                <c:pt idx="15">
                  <c:v>31.8</c:v>
                </c:pt>
                <c:pt idx="16">
                  <c:v>56.8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8186-4993-89D9-9C337A66926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343516001357856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4.4783866711928721E-3"/>
                  <c:y val="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044956889944999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9406342241835753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1942364456514283E-2"/>
                  <c:y val="2.29693327111719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1.3435160013578563E-2"/>
                  <c:y val="-1.9687999466718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0449568899449993E-2"/>
                  <c:y val="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4927955570642838E-2"/>
                  <c:y val="2.9531999200078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1.1942364456514283E-2"/>
                  <c:y val="-6.015708120857252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1.4927955570642838E-2"/>
                  <c:y val="2.29693327111719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1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1.194236445651428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2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8.9567733423857338E-3"/>
                  <c:y val="-9.84399973335940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3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7"/>
              <c:layout>
                <c:manualLayout>
                  <c:x val="1.343516001357856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4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8"/>
              <c:layout>
                <c:manualLayout>
                  <c:x val="1.044956889944999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5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19"/>
              <c:layout>
                <c:manualLayout>
                  <c:x val="1.6420751127707196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6-E19A-4F78-BA08-8150E0BED8AE}"/>
                </c:ext>
                <c:ext xmlns:c15="http://schemas.microsoft.com/office/drawing/2012/chart" uri="{CE6537A1-D6FC-4f65-9D91-7224C49458BB}"/>
              </c:extLst>
            </c:dLbl>
            <c:dLbl>
              <c:idx val="20"/>
              <c:layout>
                <c:manualLayout>
                  <c:x val="1.276869144597584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7-E19A-4F78-BA08-8150E0BED8A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Лист1!$D$2:$D$22</c:f>
              <c:numCache>
                <c:formatCode>General</c:formatCode>
                <c:ptCount val="21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9-AA60-4301-9CF4-2152AA57C810}"/>
            </c:ext>
          </c:extLst>
        </c:ser>
        <c:ser>
          <c:idx val="3"/>
          <c:order val="3"/>
          <c:tx>
            <c:strRef>
              <c:f>[1]Лист1!$A$1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[1]Лист1!$A$2:$A$18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AA60-4301-9CF4-2152AA57C810}"/>
            </c:ext>
          </c:extLst>
        </c:ser>
        <c:ser>
          <c:idx val="4"/>
          <c:order val="4"/>
          <c:tx>
            <c:strRef>
              <c:f>[1]Лист1!$B$1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Лист1!$A$2:$A$19</c:f>
              <c:strCache>
                <c:ptCount val="17"/>
                <c:pt idx="0">
                  <c:v>Костромская</c:v>
                </c:pt>
                <c:pt idx="1">
                  <c:v>Ярославская</c:v>
                </c:pt>
                <c:pt idx="2">
                  <c:v>Ивановская</c:v>
                </c:pt>
                <c:pt idx="3">
                  <c:v>Смоленская</c:v>
                </c:pt>
                <c:pt idx="4">
                  <c:v>Тверская</c:v>
                </c:pt>
                <c:pt idx="5">
                  <c:v>Владимирская</c:v>
                </c:pt>
                <c:pt idx="6">
                  <c:v>Калужская</c:v>
                </c:pt>
                <c:pt idx="7">
                  <c:v>Орловская</c:v>
                </c:pt>
                <c:pt idx="8">
                  <c:v>Тульская</c:v>
                </c:pt>
                <c:pt idx="9">
                  <c:v>Тамбовская</c:v>
                </c:pt>
                <c:pt idx="10">
                  <c:v>Липецкая</c:v>
                </c:pt>
                <c:pt idx="11">
                  <c:v>Рязанская</c:v>
                </c:pt>
                <c:pt idx="12">
                  <c:v>Брянская</c:v>
                </c:pt>
                <c:pt idx="13">
                  <c:v>Курская</c:v>
                </c:pt>
                <c:pt idx="14">
                  <c:v>Белгородская</c:v>
                </c:pt>
                <c:pt idx="15">
                  <c:v>Воронежская</c:v>
                </c:pt>
                <c:pt idx="16">
                  <c:v>Московская</c:v>
                </c:pt>
              </c:strCache>
            </c:strRef>
          </c:cat>
          <c:val>
            <c:numRef>
              <c:f>[1]Лист1!$B$2:$B$18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AA60-4301-9CF4-2152AA57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00739224"/>
        <c:axId val="200736088"/>
      </c:barChart>
      <c:catAx>
        <c:axId val="2007392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7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  <c:crossAx val="200736088"/>
        <c:crosses val="autoZero"/>
        <c:auto val="1"/>
        <c:lblAlgn val="ctr"/>
        <c:lblOffset val="100"/>
        <c:noMultiLvlLbl val="0"/>
      </c:catAx>
      <c:valAx>
        <c:axId val="200736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073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0282279833473"/>
          <c:y val="0.11478744444577317"/>
          <c:w val="0.5782611354311521"/>
          <c:h val="0.6626005438529021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4D5-4FB2-AA29-24D9297CA1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4D5-4FB2-AA29-24D9297CA110}"/>
              </c:ext>
            </c:extLst>
          </c:dPt>
          <c:dPt>
            <c:idx val="2"/>
            <c:bubble3D val="0"/>
            <c:spPr>
              <a:solidFill>
                <a:srgbClr val="F8083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4D5-4FB2-AA29-24D9297CA1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4D5-4FB2-AA29-24D9297CA11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4D5-4FB2-AA29-24D9297CA11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4D5-4FB2-AA29-24D9297CA11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89F0-4F29-BBDD-EAF4B2754AB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Лист1!$D$11:$D$15</c:f>
              <c:strCache>
                <c:ptCount val="5"/>
                <c:pt idx="0">
                  <c:v>федеральный бюджет</c:v>
                </c:pt>
                <c:pt idx="1">
                  <c:v>областной бюджет</c:v>
                </c:pt>
                <c:pt idx="2">
                  <c:v>местный бюджет</c:v>
                </c:pt>
                <c:pt idx="3">
                  <c:v>специальная надбавка к тарифу</c:v>
                </c:pt>
                <c:pt idx="4">
                  <c:v>ООО "Газпром межрегионгаз"</c:v>
                </c:pt>
              </c:strCache>
            </c:strRef>
          </c:cat>
          <c:val>
            <c:numRef>
              <c:f>Лист1!$E$11:$E$15</c:f>
              <c:numCache>
                <c:formatCode>#,##0.00</c:formatCode>
                <c:ptCount val="5"/>
                <c:pt idx="0">
                  <c:v>85.3</c:v>
                </c:pt>
                <c:pt idx="1">
                  <c:v>538.70000000000005</c:v>
                </c:pt>
                <c:pt idx="2">
                  <c:v>85.3</c:v>
                </c:pt>
                <c:pt idx="3" formatCode="General">
                  <c:v>482.9</c:v>
                </c:pt>
                <c:pt idx="4" formatCode="General">
                  <c:v>660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34D5-4FB2-AA29-24D9297CA11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</c:legendEntry>
      <c:layout>
        <c:manualLayout>
          <c:xMode val="edge"/>
          <c:yMode val="edge"/>
          <c:x val="5.6994318705449243E-2"/>
          <c:y val="0.76304359195478022"/>
          <c:w val="0.92840262701840481"/>
          <c:h val="0.236956408045220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</c:chart>
  <c:spPr>
    <a:solidFill>
      <a:schemeClr val="accent1">
        <a:lumMod val="20000"/>
        <a:lumOff val="80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98260176164065E-2"/>
          <c:y val="2.2641199386727179E-2"/>
          <c:w val="0.91630894426677167"/>
          <c:h val="0.792944974333234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layout>
                <c:manualLayout>
                  <c:x val="8.9567733423857217E-3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2.3884728913028556E-2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0449568899449993E-2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5.9711822282570905E-3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1.194236445651430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1.0449568899449993E-2"/>
                  <c:y val="3.49552420978003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2.9855911141285696E-3"/>
                  <c:y val="3.28133324445313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8.9567733423857217E-3"/>
                  <c:y val="-1.2911142012485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1.0449568899449993E-2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1.4927955570642852E-3"/>
                  <c:y val="-1.95810331704035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7.4639777853214373E-3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2.93535325420027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8C6F-4C4B-8425-9317EC841A2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Орловская</c:v>
                </c:pt>
                <c:pt idx="1">
                  <c:v>Ивановская</c:v>
                </c:pt>
                <c:pt idx="2">
                  <c:v>Брянская</c:v>
                </c:pt>
                <c:pt idx="3">
                  <c:v>Курская</c:v>
                </c:pt>
                <c:pt idx="4">
                  <c:v>Белгородская</c:v>
                </c:pt>
                <c:pt idx="5">
                  <c:v>Липецкая</c:v>
                </c:pt>
                <c:pt idx="6">
                  <c:v>Воронежская</c:v>
                </c:pt>
                <c:pt idx="7">
                  <c:v>Рязанская</c:v>
                </c:pt>
                <c:pt idx="8">
                  <c:v>Тверская</c:v>
                </c:pt>
                <c:pt idx="9">
                  <c:v>Ярославская</c:v>
                </c:pt>
                <c:pt idx="10">
                  <c:v>Владимирская</c:v>
                </c:pt>
                <c:pt idx="11">
                  <c:v>Костромская</c:v>
                </c:pt>
                <c:pt idx="12">
                  <c:v>Тамбовская</c:v>
                </c:pt>
                <c:pt idx="13">
                  <c:v>Смоленская</c:v>
                </c:pt>
                <c:pt idx="14">
                  <c:v>Калужская</c:v>
                </c:pt>
                <c:pt idx="15">
                  <c:v>Тульская</c:v>
                </c:pt>
                <c:pt idx="16">
                  <c:v>Московская 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186-4993-89D9-9C337A66926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финансирование на 2021 год, млрд руб.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3.819964585543514E-4"/>
                  <c:y val="-3.4516136926949848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0,01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8C6F-4C4B-8425-9317EC841A2F}"/>
                </c:ext>
                <c:ext xmlns:c15="http://schemas.microsoft.com/office/drawing/2012/chart" uri="{CE6537A1-D6FC-4f65-9D91-7224C49458BB}">
                  <c15:layout>
                    <c:manualLayout>
                      <c:w val="9.0241344395434991E-2"/>
                      <c:h val="5.3829772151300519E-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1.3563855417229913E-2"/>
                  <c:y val="-7.7956896367478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7673297672720355E-2"/>
                      <c:h val="5.1150340983988386E-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4.1590212843441972E-3"/>
                  <c:y val="1.537649695583623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1.01651205100384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7.5888881996650399E-3"/>
                  <c:y val="4.335388625779852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3330478612605745E-3"/>
                  <c:y val="-1.6937652124483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5.3733362603609917E-3"/>
                  <c:y val="-1.0717724669248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75ED-406C-AE47-37ECC3E5CBFC}"/>
                </c:ext>
                <c:ext xmlns:c15="http://schemas.microsoft.com/office/drawing/2012/chart" uri="{CE6537A1-D6FC-4f65-9D91-7224C49458BB}">
                  <c15:layout>
                    <c:manualLayout>
                      <c:w val="5.017922403463692E-2"/>
                      <c:h val="3.7753185147427787E-2"/>
                    </c:manualLayout>
                  </c15:layout>
                </c:ext>
              </c:extLst>
            </c:dLbl>
            <c:dLbl>
              <c:idx val="9"/>
              <c:layout>
                <c:manualLayout>
                  <c:x val="4.6032371732662074E-3"/>
                  <c:y val="1.74058027961327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1.730941237441392E-2"/>
                  <c:y val="4.868766985152773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4.1399654522046815E-3"/>
                  <c:y val="6.8698062250776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6.3963505685827281E-3"/>
                  <c:y val="-7.94043208064354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3.2701893120056376E-3"/>
                  <c:y val="-4.76083768804870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3.5549276948596566E-3"/>
                  <c:y val="-4.2623257803719143E-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9,6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9,7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A64-4295-9670-34710347C2F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Орловская</c:v>
                </c:pt>
                <c:pt idx="1">
                  <c:v>Ивановская</c:v>
                </c:pt>
                <c:pt idx="2">
                  <c:v>Брянская</c:v>
                </c:pt>
                <c:pt idx="3">
                  <c:v>Курская</c:v>
                </c:pt>
                <c:pt idx="4">
                  <c:v>Белгородская</c:v>
                </c:pt>
                <c:pt idx="5">
                  <c:v>Липецкая</c:v>
                </c:pt>
                <c:pt idx="6">
                  <c:v>Воронежская</c:v>
                </c:pt>
                <c:pt idx="7">
                  <c:v>Рязанская</c:v>
                </c:pt>
                <c:pt idx="8">
                  <c:v>Тверская</c:v>
                </c:pt>
                <c:pt idx="9">
                  <c:v>Ярославская</c:v>
                </c:pt>
                <c:pt idx="10">
                  <c:v>Владимирская</c:v>
                </c:pt>
                <c:pt idx="11">
                  <c:v>Костромская</c:v>
                </c:pt>
                <c:pt idx="12">
                  <c:v>Тамбовская</c:v>
                </c:pt>
                <c:pt idx="13">
                  <c:v>Смоленская</c:v>
                </c:pt>
                <c:pt idx="14">
                  <c:v>Калужская</c:v>
                </c:pt>
                <c:pt idx="15">
                  <c:v>Тульская</c:v>
                </c:pt>
                <c:pt idx="16">
                  <c:v>Московская </c:v>
                </c:pt>
              </c:strCache>
            </c:strRef>
          </c:cat>
          <c:val>
            <c:numRef>
              <c:f>Лист1!$C$2:$C$18</c:f>
              <c:numCache>
                <c:formatCode>0.0</c:formatCode>
                <c:ptCount val="17"/>
                <c:pt idx="0" formatCode="#,##0.00">
                  <c:v>0.15</c:v>
                </c:pt>
                <c:pt idx="1">
                  <c:v>0.3</c:v>
                </c:pt>
                <c:pt idx="2">
                  <c:v>0.4</c:v>
                </c:pt>
                <c:pt idx="3">
                  <c:v>0.4</c:v>
                </c:pt>
                <c:pt idx="4">
                  <c:v>0.5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  <c:pt idx="8">
                  <c:v>1.9</c:v>
                </c:pt>
                <c:pt idx="9">
                  <c:v>2.9</c:v>
                </c:pt>
                <c:pt idx="10">
                  <c:v>3.3</c:v>
                </c:pt>
                <c:pt idx="11">
                  <c:v>3.9</c:v>
                </c:pt>
                <c:pt idx="12">
                  <c:v>4.7</c:v>
                </c:pt>
                <c:pt idx="13">
                  <c:v>5.3</c:v>
                </c:pt>
                <c:pt idx="14">
                  <c:v>5.8</c:v>
                </c:pt>
                <c:pt idx="15">
                  <c:v>9.6</c:v>
                </c:pt>
                <c:pt idx="16">
                  <c:v>9.6999999999999993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8186-4993-89D9-9C337A66926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3435160013578563E-2"/>
                  <c:y val="3.28133324445313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4783866711928617E-3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44956889944999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9406342241835725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1942364456514283E-2"/>
                  <c:y val="2.2969332711171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3435160013578563E-2"/>
                  <c:y val="-1.9687999466718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1.0449568899449993E-2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4927955570642838E-2"/>
                  <c:y val="2.9531999200078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1.1942364456514283E-2"/>
                  <c:y val="-6.01570812085721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343516001357856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1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1.4927955570642838E-2"/>
                  <c:y val="2.2969332711171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2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1.194236445651428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3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8.9567733423857217E-3"/>
                  <c:y val="-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4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1.343516001357856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5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1.044956889944999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6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1.6420751127707162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7-8C6F-4C4B-8425-9317EC841A2F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1.276869144597584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8-8C6F-4C4B-8425-9317EC841A2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Орловская</c:v>
                </c:pt>
                <c:pt idx="1">
                  <c:v>Ивановская</c:v>
                </c:pt>
                <c:pt idx="2">
                  <c:v>Брянская</c:v>
                </c:pt>
                <c:pt idx="3">
                  <c:v>Курская</c:v>
                </c:pt>
                <c:pt idx="4">
                  <c:v>Белгородская</c:v>
                </c:pt>
                <c:pt idx="5">
                  <c:v>Липецкая</c:v>
                </c:pt>
                <c:pt idx="6">
                  <c:v>Воронежская</c:v>
                </c:pt>
                <c:pt idx="7">
                  <c:v>Рязанская</c:v>
                </c:pt>
                <c:pt idx="8">
                  <c:v>Тверская</c:v>
                </c:pt>
                <c:pt idx="9">
                  <c:v>Ярославская</c:v>
                </c:pt>
                <c:pt idx="10">
                  <c:v>Владимирская</c:v>
                </c:pt>
                <c:pt idx="11">
                  <c:v>Костромская</c:v>
                </c:pt>
                <c:pt idx="12">
                  <c:v>Тамбовская</c:v>
                </c:pt>
                <c:pt idx="13">
                  <c:v>Смоленская</c:v>
                </c:pt>
                <c:pt idx="14">
                  <c:v>Калужская</c:v>
                </c:pt>
                <c:pt idx="15">
                  <c:v>Тульская</c:v>
                </c:pt>
                <c:pt idx="16">
                  <c:v>Московская 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9-AA60-4301-9CF4-2152AA57C810}"/>
            </c:ext>
          </c:extLst>
        </c:ser>
        <c:ser>
          <c:idx val="3"/>
          <c:order val="3"/>
          <c:tx>
            <c:strRef>
              <c:f>[1]Лист1!$A$1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Лист1!$A$2:$A$18</c:f>
              <c:strCache>
                <c:ptCount val="17"/>
                <c:pt idx="0">
                  <c:v>Орловская</c:v>
                </c:pt>
                <c:pt idx="1">
                  <c:v>Ивановская</c:v>
                </c:pt>
                <c:pt idx="2">
                  <c:v>Брянская</c:v>
                </c:pt>
                <c:pt idx="3">
                  <c:v>Курская</c:v>
                </c:pt>
                <c:pt idx="4">
                  <c:v>Белгородская</c:v>
                </c:pt>
                <c:pt idx="5">
                  <c:v>Липецкая</c:v>
                </c:pt>
                <c:pt idx="6">
                  <c:v>Воронежская</c:v>
                </c:pt>
                <c:pt idx="7">
                  <c:v>Рязанская</c:v>
                </c:pt>
                <c:pt idx="8">
                  <c:v>Тверская</c:v>
                </c:pt>
                <c:pt idx="9">
                  <c:v>Ярославская</c:v>
                </c:pt>
                <c:pt idx="10">
                  <c:v>Владимирская</c:v>
                </c:pt>
                <c:pt idx="11">
                  <c:v>Костромская</c:v>
                </c:pt>
                <c:pt idx="12">
                  <c:v>Тамбовская</c:v>
                </c:pt>
                <c:pt idx="13">
                  <c:v>Смоленская</c:v>
                </c:pt>
                <c:pt idx="14">
                  <c:v>Калужская</c:v>
                </c:pt>
                <c:pt idx="15">
                  <c:v>Тульская</c:v>
                </c:pt>
                <c:pt idx="16">
                  <c:v>Московская </c:v>
                </c:pt>
              </c:strCache>
            </c:strRef>
          </c:cat>
          <c:val>
            <c:numRef>
              <c:f>[1]Лист1!$A$2:$A$18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AA60-4301-9CF4-2152AA57C810}"/>
            </c:ext>
          </c:extLst>
        </c:ser>
        <c:ser>
          <c:idx val="4"/>
          <c:order val="4"/>
          <c:tx>
            <c:strRef>
              <c:f>[1]Лист1!$B$1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Лист1!$A$2:$A$18</c:f>
              <c:strCache>
                <c:ptCount val="17"/>
                <c:pt idx="0">
                  <c:v>Орловская</c:v>
                </c:pt>
                <c:pt idx="1">
                  <c:v>Ивановская</c:v>
                </c:pt>
                <c:pt idx="2">
                  <c:v>Брянская</c:v>
                </c:pt>
                <c:pt idx="3">
                  <c:v>Курская</c:v>
                </c:pt>
                <c:pt idx="4">
                  <c:v>Белгородская</c:v>
                </c:pt>
                <c:pt idx="5">
                  <c:v>Липецкая</c:v>
                </c:pt>
                <c:pt idx="6">
                  <c:v>Воронежская</c:v>
                </c:pt>
                <c:pt idx="7">
                  <c:v>Рязанская</c:v>
                </c:pt>
                <c:pt idx="8">
                  <c:v>Тверская</c:v>
                </c:pt>
                <c:pt idx="9">
                  <c:v>Ярославская</c:v>
                </c:pt>
                <c:pt idx="10">
                  <c:v>Владимирская</c:v>
                </c:pt>
                <c:pt idx="11">
                  <c:v>Костромская</c:v>
                </c:pt>
                <c:pt idx="12">
                  <c:v>Тамбовская</c:v>
                </c:pt>
                <c:pt idx="13">
                  <c:v>Смоленская</c:v>
                </c:pt>
                <c:pt idx="14">
                  <c:v>Калужская</c:v>
                </c:pt>
                <c:pt idx="15">
                  <c:v>Тульская</c:v>
                </c:pt>
                <c:pt idx="16">
                  <c:v>Московская </c:v>
                </c:pt>
              </c:strCache>
            </c:strRef>
          </c:cat>
          <c:val>
            <c:numRef>
              <c:f>[1]Лист1!$B$2:$B$18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AA60-4301-9CF4-2152AA57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12132856"/>
        <c:axId val="362189032"/>
      </c:barChart>
      <c:catAx>
        <c:axId val="31213285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  <c:crossAx val="362189032"/>
        <c:crosses val="autoZero"/>
        <c:auto val="1"/>
        <c:lblAlgn val="ctr"/>
        <c:lblOffset val="100"/>
        <c:noMultiLvlLbl val="0"/>
      </c:catAx>
      <c:valAx>
        <c:axId val="362189032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12132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4"/>
        <c:delete val="1"/>
      </c:legendEntry>
      <c:layout>
        <c:manualLayout>
          <c:xMode val="edge"/>
          <c:yMode val="edge"/>
          <c:x val="4.6313380786735012E-2"/>
          <c:y val="0.91413773373289908"/>
          <c:w val="0.86802915452457896"/>
          <c:h val="5.77477541509964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30821551435305"/>
          <c:y val="1.5228239136951208E-2"/>
          <c:w val="0.71640658730765172"/>
          <c:h val="0.792944974333234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layout>
                <c:manualLayout>
                  <c:x val="8.9567733423857217E-3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2.3884728913028556E-2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0449568899449993E-2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5.9711822282570905E-3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1.194236445651430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1.0449568899449993E-2"/>
                  <c:y val="3.49552420978003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2.9855911141285696E-3"/>
                  <c:y val="3.28133324445313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8.9567733423857217E-3"/>
                  <c:y val="-1.2911142012485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1.0449568899449993E-2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1.4927955570642852E-3"/>
                  <c:y val="-1.95810331704035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7.4639777853214373E-3"/>
                  <c:y val="-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2.93535325420027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BF09-48F2-B83E-5F22D6577D0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Костромская</c:v>
                </c:pt>
                <c:pt idx="1">
                  <c:v>Брянская</c:v>
                </c:pt>
                <c:pt idx="2">
                  <c:v>Белгородская</c:v>
                </c:pt>
                <c:pt idx="3">
                  <c:v>Рязанская</c:v>
                </c:pt>
                <c:pt idx="4">
                  <c:v>Курская</c:v>
                </c:pt>
                <c:pt idx="5">
                  <c:v>Воронежская</c:v>
                </c:pt>
                <c:pt idx="6">
                  <c:v>Орловская</c:v>
                </c:pt>
                <c:pt idx="7">
                  <c:v>Тамбовская</c:v>
                </c:pt>
                <c:pt idx="8">
                  <c:v>Липецкая</c:v>
                </c:pt>
                <c:pt idx="9">
                  <c:v>Смоленская</c:v>
                </c:pt>
                <c:pt idx="10">
                  <c:v>Владимирская</c:v>
                </c:pt>
                <c:pt idx="11">
                  <c:v>Ивановская</c:v>
                </c:pt>
                <c:pt idx="12">
                  <c:v>Тульская</c:v>
                </c:pt>
                <c:pt idx="13">
                  <c:v>Московская </c:v>
                </c:pt>
                <c:pt idx="14">
                  <c:v>Тверская</c:v>
                </c:pt>
                <c:pt idx="15">
                  <c:v>Калужская</c:v>
                </c:pt>
                <c:pt idx="16">
                  <c:v>Ярославская</c:v>
                </c:pt>
              </c:strCache>
            </c:strRef>
          </c:cat>
          <c:val>
            <c:numRef>
              <c:f>Лист1!$B$2:$B$18</c:f>
              <c:numCache>
                <c:formatCode>General</c:formatCode>
                <c:ptCount val="1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186-4993-89D9-9C337A669266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инвестиции ПАО «Газпром» на 2021-2025 годы, млрд руб.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3435129472923841E-2"/>
                  <c:y val="1.90727325935107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255840338404468E-3"/>
                  <c:y val="2.12293597461722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7.908243406295418E-3"/>
                  <c:y val="-6.45597405309181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4.1590212843441972E-3"/>
                  <c:y val="1.5376496955836239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2.4081129514950629E-3"/>
                  <c:y val="-2.099447769911340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7.5888881996650399E-3"/>
                  <c:y val="4.335388625779852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3330478612605745E-3"/>
                  <c:y val="-1.69376521244834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4.6032371732662074E-3"/>
                  <c:y val="1.74058027961327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1.730941237441392E-2"/>
                  <c:y val="4.868766985152773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4.1399654522046815E-3"/>
                  <c:y val="6.8698062250776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1.4927955570642848E-3"/>
                  <c:y val="6.7768574542331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3.2701893120056376E-3"/>
                  <c:y val="-4.76083768804870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3.5549276948596566E-3"/>
                  <c:y val="-4.2623257803719143E-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-4.8162259029902134E-3"/>
                  <c:y val="-7.358689975494213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06F-43B7-86F0-FF50AFEA1B1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Костромская</c:v>
                </c:pt>
                <c:pt idx="1">
                  <c:v>Брянская</c:v>
                </c:pt>
                <c:pt idx="2">
                  <c:v>Белгородская</c:v>
                </c:pt>
                <c:pt idx="3">
                  <c:v>Рязанская</c:v>
                </c:pt>
                <c:pt idx="4">
                  <c:v>Курская</c:v>
                </c:pt>
                <c:pt idx="5">
                  <c:v>Воронежская</c:v>
                </c:pt>
                <c:pt idx="6">
                  <c:v>Орловская</c:v>
                </c:pt>
                <c:pt idx="7">
                  <c:v>Тамбовская</c:v>
                </c:pt>
                <c:pt idx="8">
                  <c:v>Липецкая</c:v>
                </c:pt>
                <c:pt idx="9">
                  <c:v>Смоленская</c:v>
                </c:pt>
                <c:pt idx="10">
                  <c:v>Владимирская</c:v>
                </c:pt>
                <c:pt idx="11">
                  <c:v>Ивановская</c:v>
                </c:pt>
                <c:pt idx="12">
                  <c:v>Тульская</c:v>
                </c:pt>
                <c:pt idx="13">
                  <c:v>Московская </c:v>
                </c:pt>
                <c:pt idx="14">
                  <c:v>Тверская</c:v>
                </c:pt>
                <c:pt idx="15">
                  <c:v>Калужская</c:v>
                </c:pt>
                <c:pt idx="16">
                  <c:v>Ярославская</c:v>
                </c:pt>
              </c:strCache>
            </c:strRef>
          </c:cat>
          <c:val>
            <c:numRef>
              <c:f>Лист1!$C$2:$C$18</c:f>
              <c:numCache>
                <c:formatCode>0.0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1.0900000000000001</c:v>
                </c:pt>
                <c:pt idx="4">
                  <c:v>1.242</c:v>
                </c:pt>
                <c:pt idx="5">
                  <c:v>1.28</c:v>
                </c:pt>
                <c:pt idx="6">
                  <c:v>1.8</c:v>
                </c:pt>
                <c:pt idx="7">
                  <c:v>2.4</c:v>
                </c:pt>
                <c:pt idx="8">
                  <c:v>2.694</c:v>
                </c:pt>
                <c:pt idx="9">
                  <c:v>7.3810000000000002</c:v>
                </c:pt>
                <c:pt idx="10">
                  <c:v>8.5510000000000002</c:v>
                </c:pt>
                <c:pt idx="11">
                  <c:v>11.531000000000001</c:v>
                </c:pt>
                <c:pt idx="12">
                  <c:v>12.9</c:v>
                </c:pt>
                <c:pt idx="13">
                  <c:v>13.076000000000001</c:v>
                </c:pt>
                <c:pt idx="14">
                  <c:v>15.9</c:v>
                </c:pt>
                <c:pt idx="15">
                  <c:v>17.260000000000002</c:v>
                </c:pt>
                <c:pt idx="16" formatCode="General">
                  <c:v>26.7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8186-4993-89D9-9C337A669266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3435160013578563E-2"/>
                  <c:y val="3.281333244453133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4783866711928617E-3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044956889944999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9406342241835725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1942364456514283E-2"/>
                  <c:y val="2.2969332711171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3435160013578563E-2"/>
                  <c:y val="-1.9687999466718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1.0449568899449993E-2"/>
                  <c:y val="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4927955570642838E-2"/>
                  <c:y val="2.9531999200078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1.1942364456514283E-2"/>
                  <c:y val="-6.01570812085721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1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1.3435160013578563E-2"/>
                  <c:y val="6.56266648890625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2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1.4927955570642838E-2"/>
                  <c:y val="2.29693327111719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3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1.194236445651428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4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8.9567733423857217E-3"/>
                  <c:y val="-9.843999733359391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5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1.3435160013578563E-2"/>
                  <c:y val="1.3125332977812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6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1.044956889944999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7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1.6420751127707162E-2"/>
                  <c:y val="2.62506659556250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8-BF09-48F2-B83E-5F22D6577D0E}"/>
                </c:ex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1.276869144597584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9-BF09-48F2-B83E-5F22D6577D0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Лист1!$A$2:$A$18</c:f>
              <c:strCache>
                <c:ptCount val="17"/>
                <c:pt idx="0">
                  <c:v>Костромская</c:v>
                </c:pt>
                <c:pt idx="1">
                  <c:v>Брянская</c:v>
                </c:pt>
                <c:pt idx="2">
                  <c:v>Белгородская</c:v>
                </c:pt>
                <c:pt idx="3">
                  <c:v>Рязанская</c:v>
                </c:pt>
                <c:pt idx="4">
                  <c:v>Курская</c:v>
                </c:pt>
                <c:pt idx="5">
                  <c:v>Воронежская</c:v>
                </c:pt>
                <c:pt idx="6">
                  <c:v>Орловская</c:v>
                </c:pt>
                <c:pt idx="7">
                  <c:v>Тамбовская</c:v>
                </c:pt>
                <c:pt idx="8">
                  <c:v>Липецкая</c:v>
                </c:pt>
                <c:pt idx="9">
                  <c:v>Смоленская</c:v>
                </c:pt>
                <c:pt idx="10">
                  <c:v>Владимирская</c:v>
                </c:pt>
                <c:pt idx="11">
                  <c:v>Ивановская</c:v>
                </c:pt>
                <c:pt idx="12">
                  <c:v>Тульская</c:v>
                </c:pt>
                <c:pt idx="13">
                  <c:v>Московская </c:v>
                </c:pt>
                <c:pt idx="14">
                  <c:v>Тверская</c:v>
                </c:pt>
                <c:pt idx="15">
                  <c:v>Калужская</c:v>
                </c:pt>
                <c:pt idx="16">
                  <c:v>Ярославская</c:v>
                </c:pt>
              </c:strCache>
            </c:strRef>
          </c:cat>
          <c:val>
            <c:numRef>
              <c:f>Лист1!$D$2:$D$18</c:f>
              <c:numCache>
                <c:formatCode>General</c:formatCode>
                <c:ptCount val="17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9-AA60-4301-9CF4-2152AA57C810}"/>
            </c:ext>
          </c:extLst>
        </c:ser>
        <c:ser>
          <c:idx val="3"/>
          <c:order val="3"/>
          <c:tx>
            <c:strRef>
              <c:f>[1]Лист1!$A$1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Лист1!$A$2:$A$18</c:f>
              <c:strCache>
                <c:ptCount val="17"/>
                <c:pt idx="0">
                  <c:v>Костромская</c:v>
                </c:pt>
                <c:pt idx="1">
                  <c:v>Брянская</c:v>
                </c:pt>
                <c:pt idx="2">
                  <c:v>Белгородская</c:v>
                </c:pt>
                <c:pt idx="3">
                  <c:v>Рязанская</c:v>
                </c:pt>
                <c:pt idx="4">
                  <c:v>Курская</c:v>
                </c:pt>
                <c:pt idx="5">
                  <c:v>Воронежская</c:v>
                </c:pt>
                <c:pt idx="6">
                  <c:v>Орловская</c:v>
                </c:pt>
                <c:pt idx="7">
                  <c:v>Тамбовская</c:v>
                </c:pt>
                <c:pt idx="8">
                  <c:v>Липецкая</c:v>
                </c:pt>
                <c:pt idx="9">
                  <c:v>Смоленская</c:v>
                </c:pt>
                <c:pt idx="10">
                  <c:v>Владимирская</c:v>
                </c:pt>
                <c:pt idx="11">
                  <c:v>Ивановская</c:v>
                </c:pt>
                <c:pt idx="12">
                  <c:v>Тульская</c:v>
                </c:pt>
                <c:pt idx="13">
                  <c:v>Московская </c:v>
                </c:pt>
                <c:pt idx="14">
                  <c:v>Тверская</c:v>
                </c:pt>
                <c:pt idx="15">
                  <c:v>Калужская</c:v>
                </c:pt>
                <c:pt idx="16">
                  <c:v>Ярославская</c:v>
                </c:pt>
              </c:strCache>
            </c:strRef>
          </c:cat>
          <c:val>
            <c:numRef>
              <c:f>[1]Лист1!$A$2:$A$18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AA60-4301-9CF4-2152AA57C810}"/>
            </c:ext>
          </c:extLst>
        </c:ser>
        <c:ser>
          <c:idx val="4"/>
          <c:order val="4"/>
          <c:tx>
            <c:strRef>
              <c:f>[1]Лист1!$B$1</c:f>
              <c:strCache>
                <c:ptCount val="1"/>
                <c:pt idx="0">
                  <c:v>#ССЫЛКА!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Лист1!$A$2:$A$18</c:f>
              <c:strCache>
                <c:ptCount val="17"/>
                <c:pt idx="0">
                  <c:v>Костромская</c:v>
                </c:pt>
                <c:pt idx="1">
                  <c:v>Брянская</c:v>
                </c:pt>
                <c:pt idx="2">
                  <c:v>Белгородская</c:v>
                </c:pt>
                <c:pt idx="3">
                  <c:v>Рязанская</c:v>
                </c:pt>
                <c:pt idx="4">
                  <c:v>Курская</c:v>
                </c:pt>
                <c:pt idx="5">
                  <c:v>Воронежская</c:v>
                </c:pt>
                <c:pt idx="6">
                  <c:v>Орловская</c:v>
                </c:pt>
                <c:pt idx="7">
                  <c:v>Тамбовская</c:v>
                </c:pt>
                <c:pt idx="8">
                  <c:v>Липецкая</c:v>
                </c:pt>
                <c:pt idx="9">
                  <c:v>Смоленская</c:v>
                </c:pt>
                <c:pt idx="10">
                  <c:v>Владимирская</c:v>
                </c:pt>
                <c:pt idx="11">
                  <c:v>Ивановская</c:v>
                </c:pt>
                <c:pt idx="12">
                  <c:v>Тульская</c:v>
                </c:pt>
                <c:pt idx="13">
                  <c:v>Московская </c:v>
                </c:pt>
                <c:pt idx="14">
                  <c:v>Тверская</c:v>
                </c:pt>
                <c:pt idx="15">
                  <c:v>Калужская</c:v>
                </c:pt>
                <c:pt idx="16">
                  <c:v>Ярославская</c:v>
                </c:pt>
              </c:strCache>
            </c:strRef>
          </c:cat>
          <c:val>
            <c:numRef>
              <c:f>[1]Лист1!$B$2:$B$18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AA60-4301-9CF4-2152AA57C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62188640"/>
        <c:axId val="362187464"/>
      </c:barChart>
      <c:catAx>
        <c:axId val="3621886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  <c:crossAx val="362187464"/>
        <c:crosses val="autoZero"/>
        <c:auto val="1"/>
        <c:lblAlgn val="ctr"/>
        <c:lblOffset val="100"/>
        <c:noMultiLvlLbl val="0"/>
      </c:catAx>
      <c:valAx>
        <c:axId val="362187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2188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ru-RU"/>
          </a:p>
        </c:txPr>
      </c:legendEntry>
      <c:legendEntry>
        <c:idx val="4"/>
        <c:delete val="1"/>
      </c:legendEntry>
      <c:layout>
        <c:manualLayout>
          <c:xMode val="edge"/>
          <c:yMode val="edge"/>
          <c:x val="0"/>
          <c:y val="0.88695738835650484"/>
          <c:w val="0.96020280482585851"/>
          <c:h val="0.10077812835100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 lang="ru-RU" sz="1400" b="1" kern="1200">
                <a:solidFill>
                  <a:schemeClr val="tx2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r>
              <a:rPr lang="ru-RU" sz="1800" b="1" kern="1200" dirty="0" err="1" smtClean="0">
                <a:solidFill>
                  <a:schemeClr val="tx2"/>
                </a:solidFill>
                <a:latin typeface="Arial Narrow" panose="020B0606020202030204" pitchFamily="34" charset="0"/>
                <a:ea typeface="+mn-ea"/>
                <a:cs typeface="+mn-cs"/>
              </a:rPr>
              <a:t>Догазификация</a:t>
            </a:r>
            <a:r>
              <a:rPr lang="ru-RU" sz="1800" b="1" kern="1200" dirty="0" smtClean="0">
                <a:solidFill>
                  <a:schemeClr val="tx2"/>
                </a:solidFill>
                <a:latin typeface="Arial Narrow" panose="020B0606020202030204" pitchFamily="34" charset="0"/>
                <a:ea typeface="+mn-ea"/>
                <a:cs typeface="+mn-cs"/>
              </a:rPr>
              <a:t> домовладений</a:t>
            </a:r>
            <a:endParaRPr lang="ru-RU" sz="1800" b="1" kern="1200" dirty="0">
              <a:solidFill>
                <a:schemeClr val="tx2"/>
              </a:solidFill>
              <a:latin typeface="Arial Narrow" panose="020B0606020202030204" pitchFamily="34" charset="0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8845430396717322"/>
          <c:y val="5.036486611907745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148493190001857"/>
          <c:y val="0.15386489467653328"/>
          <c:w val="0.79308181010337953"/>
          <c:h val="0.62213040651565299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2F1-4AD6-B18C-EB12AE5C45FC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2F1-4AD6-B18C-EB12AE5C45FC}"/>
              </c:ext>
            </c:extLst>
          </c:dPt>
          <c:dPt>
            <c:idx val="2"/>
            <c:bubble3D val="0"/>
            <c:explosion val="2"/>
            <c:extLst xmlns:c16r2="http://schemas.microsoft.com/office/drawing/2015/06/chart">
              <c:ext xmlns:c16="http://schemas.microsoft.com/office/drawing/2014/chart" uri="{C3380CC4-5D6E-409C-BE32-E72D297353CC}">
                <c16:uniqueId val="{00000005-02F1-4AD6-B18C-EB12AE5C45FC}"/>
              </c:ext>
            </c:extLst>
          </c:dPt>
          <c:dLbls>
            <c:dLbl>
              <c:idx val="0"/>
              <c:layout>
                <c:manualLayout>
                  <c:x val="-0.13973907490443355"/>
                  <c:y val="-8.73260226246443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287314334840812"/>
                  <c:y val="8.160538415132595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  <a:latin typeface="Arial Narrow" panose="020B0606020202030204" pitchFamily="34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не более 200 меторов до сети газораспределения</c:v>
                </c:pt>
                <c:pt idx="1">
                  <c:v>более 200 метров до сети газораспределения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25500</c:v>
                </c:pt>
                <c:pt idx="1">
                  <c:v>10172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2F1-4AD6-B18C-EB12AE5C45F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600">
                <a:solidFill>
                  <a:schemeClr val="tx2"/>
                </a:solidFill>
                <a:latin typeface="Arial Narrow" panose="020B0606020202030204" pitchFamily="34" charset="0"/>
              </a:defRPr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lang="ru-RU" sz="1500" b="0" i="0" u="none" strike="noStrike" kern="1200" baseline="0">
                <a:solidFill>
                  <a:schemeClr val="tx2"/>
                </a:solidFill>
                <a:latin typeface="Arial Narrow" panose="020B0606020202030204" pitchFamily="34" charset="0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"/>
          <c:y val="0.78232904793011993"/>
          <c:w val="1"/>
          <c:h val="0.16174407522033865"/>
        </c:manualLayout>
      </c:layout>
      <c:overlay val="0"/>
      <c:txPr>
        <a:bodyPr/>
        <a:lstStyle/>
        <a:p>
          <a:pPr>
            <a:defRPr sz="950">
              <a:solidFill>
                <a:schemeClr val="tx2"/>
              </a:solidFill>
              <a:latin typeface="Arial Narrow" panose="020B0606020202030204" pitchFamily="34" charset="0"/>
            </a:defRPr>
          </a:pPr>
          <a:endParaRPr lang="ru-R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E2C6A-EE4F-407B-B71E-A050A6ADB9B6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82FA9B4-EB5D-4B9D-91EE-62E8AB5C1246}">
      <dgm:prSet phldrT="[Текст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Программа ООО «Газпром </a:t>
          </a:r>
          <a:r>
            <a:rPr lang="ru-RU" sz="18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межрегионгаз</a:t>
          </a:r>
          <a:r>
            <a: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» «Газификация регионов Российской Федерации» Тверская область</a:t>
          </a:r>
        </a:p>
      </dgm:t>
    </dgm:pt>
    <dgm:pt modelId="{D99B2BFF-D6A7-4C34-BC3C-8668731649E5}" type="parTrans" cxnId="{4D4519E2-C7DB-4F71-B1D7-9F4DE514CFCB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90CC456-46E5-4621-A55D-DB6B5057DEEE}" type="sibTrans" cxnId="{4D4519E2-C7DB-4F71-B1D7-9F4DE514CFCB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C817040-1016-4F14-855D-BF33C7649F36}">
      <dgm:prSet phldrT="[Текст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Программа газификации объектов муниципальной собственности</a:t>
          </a:r>
        </a:p>
      </dgm:t>
    </dgm:pt>
    <dgm:pt modelId="{F05DB698-2630-478A-AA89-85DA4F2CA765}" type="parTrans" cxnId="{6B1024C8-D7A2-4D30-9444-DB9A1AB5E579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AD82DCC-6AEC-4472-88FF-193047F4BE41}" type="sibTrans" cxnId="{6B1024C8-D7A2-4D30-9444-DB9A1AB5E579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917E4AE-606A-455C-8A29-7BE063953590}">
      <dgm:prSet custT="1"/>
      <dgm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ОБЛАСТНОЙ БЮДЖЕТ, </a:t>
          </a:r>
        </a:p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МЕСТНЫЙ БЮДЖЕТ</a:t>
          </a:r>
        </a:p>
      </dgm:t>
    </dgm:pt>
    <dgm:pt modelId="{5A11805E-53F5-49EA-BBC6-7D61F5264202}" type="parTrans" cxnId="{65672C69-1156-4A55-B8CC-C9033D48795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DEA80612-C86E-458F-B6F8-546E43A38208}" type="sibTrans" cxnId="{65672C69-1156-4A55-B8CC-C9033D48795F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60CD2B1-8D37-4BE2-9D61-1A8816920FA0}">
      <dgm:prSet custT="1"/>
      <dgm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ПАО «ГАЗПРОМ», </a:t>
          </a:r>
          <a:r>
            <a:rPr lang="ru-RU" sz="17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ОБЛАСТНОЙ </a:t>
          </a:r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БЮДЖЕТ, </a:t>
          </a:r>
        </a:p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МЕСТНЫЙ БЮДЖЕТ</a:t>
          </a:r>
        </a:p>
      </dgm:t>
    </dgm:pt>
    <dgm:pt modelId="{C29C1A2C-1E20-435F-8351-0C1BBAF675D3}" type="parTrans" cxnId="{A85C070A-E4A8-4001-8A72-53B85CC32C24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13A873D-D5F7-4FD0-90A5-B841FF27BCD3}" type="sibTrans" cxnId="{A85C070A-E4A8-4001-8A72-53B85CC32C2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EB832FA-CC81-4AEC-B399-B45B8C484FC2}" type="pres">
      <dgm:prSet presAssocID="{A79E2C6A-EE4F-407B-B71E-A050A6ADB9B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A06C9FBE-200B-473C-B760-D6B7820E88E2}" type="pres">
      <dgm:prSet presAssocID="{B82FA9B4-EB5D-4B9D-91EE-62E8AB5C1246}" presName="root" presStyleCnt="0"/>
      <dgm:spPr/>
    </dgm:pt>
    <dgm:pt modelId="{376D704D-A348-494C-BD3F-5062DC80CB2F}" type="pres">
      <dgm:prSet presAssocID="{B82FA9B4-EB5D-4B9D-91EE-62E8AB5C1246}" presName="rootComposite" presStyleCnt="0"/>
      <dgm:spPr/>
    </dgm:pt>
    <dgm:pt modelId="{A9FF3C3C-2A2A-4A05-A494-8B691981DFBB}" type="pres">
      <dgm:prSet presAssocID="{B82FA9B4-EB5D-4B9D-91EE-62E8AB5C1246}" presName="rootText" presStyleLbl="node1" presStyleIdx="0" presStyleCnt="2" custScaleX="166491" custScaleY="66476" custLinFactNeighborX="1684" custLinFactNeighborY="-42654"/>
      <dgm:spPr/>
      <dgm:t>
        <a:bodyPr/>
        <a:lstStyle/>
        <a:p>
          <a:endParaRPr lang="ru-RU"/>
        </a:p>
      </dgm:t>
    </dgm:pt>
    <dgm:pt modelId="{91CBBC14-8BDB-4898-AF65-06E08B11BC76}" type="pres">
      <dgm:prSet presAssocID="{B82FA9B4-EB5D-4B9D-91EE-62E8AB5C1246}" presName="rootConnector" presStyleLbl="node1" presStyleIdx="0" presStyleCnt="2"/>
      <dgm:spPr/>
      <dgm:t>
        <a:bodyPr/>
        <a:lstStyle/>
        <a:p>
          <a:endParaRPr lang="ru-RU"/>
        </a:p>
      </dgm:t>
    </dgm:pt>
    <dgm:pt modelId="{A4F0AADF-13CE-4A89-9D2B-4A093A18608C}" type="pres">
      <dgm:prSet presAssocID="{B82FA9B4-EB5D-4B9D-91EE-62E8AB5C1246}" presName="childShape" presStyleCnt="0"/>
      <dgm:spPr/>
    </dgm:pt>
    <dgm:pt modelId="{DE513AF3-6CEF-43D8-AE35-0809F1E8248F}" type="pres">
      <dgm:prSet presAssocID="{C29C1A2C-1E20-435F-8351-0C1BBAF675D3}" presName="Name13" presStyleLbl="parChTrans1D2" presStyleIdx="0" presStyleCnt="2"/>
      <dgm:spPr/>
      <dgm:t>
        <a:bodyPr/>
        <a:lstStyle/>
        <a:p>
          <a:endParaRPr lang="ru-RU"/>
        </a:p>
      </dgm:t>
    </dgm:pt>
    <dgm:pt modelId="{97D11949-D49D-4862-A705-E2362D504F61}" type="pres">
      <dgm:prSet presAssocID="{B60CD2B1-8D37-4BE2-9D61-1A8816920FA0}" presName="childText" presStyleLbl="bgAcc1" presStyleIdx="0" presStyleCnt="2" custScaleX="207501" custScaleY="42234" custLinFactNeighborX="-1903" custLinFactNeighborY="-4124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014116-240B-4444-93AD-C3CC919C2295}" type="pres">
      <dgm:prSet presAssocID="{8C817040-1016-4F14-855D-BF33C7649F36}" presName="root" presStyleCnt="0"/>
      <dgm:spPr/>
    </dgm:pt>
    <dgm:pt modelId="{D49C98C7-3979-4BAF-AA78-B060E96AC5FC}" type="pres">
      <dgm:prSet presAssocID="{8C817040-1016-4F14-855D-BF33C7649F36}" presName="rootComposite" presStyleCnt="0"/>
      <dgm:spPr/>
    </dgm:pt>
    <dgm:pt modelId="{D80D35AE-BC84-4889-9C14-29B9F24AF5F1}" type="pres">
      <dgm:prSet presAssocID="{8C817040-1016-4F14-855D-BF33C7649F36}" presName="rootText" presStyleLbl="node1" presStyleIdx="1" presStyleCnt="2" custScaleX="166574" custScaleY="62298" custLinFactNeighborX="-3087" custLinFactNeighborY="-39848"/>
      <dgm:spPr/>
      <dgm:t>
        <a:bodyPr/>
        <a:lstStyle/>
        <a:p>
          <a:endParaRPr lang="ru-RU"/>
        </a:p>
      </dgm:t>
    </dgm:pt>
    <dgm:pt modelId="{F95AD566-5C2B-4ACE-8F2C-614EC786DE77}" type="pres">
      <dgm:prSet presAssocID="{8C817040-1016-4F14-855D-BF33C7649F36}" presName="rootConnector" presStyleLbl="node1" presStyleIdx="1" presStyleCnt="2"/>
      <dgm:spPr/>
      <dgm:t>
        <a:bodyPr/>
        <a:lstStyle/>
        <a:p>
          <a:endParaRPr lang="ru-RU"/>
        </a:p>
      </dgm:t>
    </dgm:pt>
    <dgm:pt modelId="{3424EE17-2C02-4F69-8FE8-4920D204E79D}" type="pres">
      <dgm:prSet presAssocID="{8C817040-1016-4F14-855D-BF33C7649F36}" presName="childShape" presStyleCnt="0"/>
      <dgm:spPr/>
    </dgm:pt>
    <dgm:pt modelId="{099295BC-F334-4081-B1A8-1B84A66288E7}" type="pres">
      <dgm:prSet presAssocID="{5A11805E-53F5-49EA-BBC6-7D61F5264202}" presName="Name13" presStyleLbl="parChTrans1D2" presStyleIdx="1" presStyleCnt="2"/>
      <dgm:spPr/>
      <dgm:t>
        <a:bodyPr/>
        <a:lstStyle/>
        <a:p>
          <a:endParaRPr lang="ru-RU"/>
        </a:p>
      </dgm:t>
    </dgm:pt>
    <dgm:pt modelId="{6190E651-69E7-4980-86D7-D141DB11FAD2}" type="pres">
      <dgm:prSet presAssocID="{E917E4AE-606A-455C-8A29-7BE063953590}" presName="childText" presStyleLbl="bgAcc1" presStyleIdx="1" presStyleCnt="2" custScaleX="197702" custScaleY="49962" custLinFactNeighborX="1971" custLinFactNeighborY="-427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769795A-569B-4B1D-A389-C64F62E750CF}" type="presOf" srcId="{A79E2C6A-EE4F-407B-B71E-A050A6ADB9B6}" destId="{7EB832FA-CC81-4AEC-B399-B45B8C484FC2}" srcOrd="0" destOrd="0" presId="urn:microsoft.com/office/officeart/2005/8/layout/hierarchy3"/>
    <dgm:cxn modelId="{78A3AA05-3FF5-46AB-A06F-A5BD11EB7D76}" type="presOf" srcId="{C29C1A2C-1E20-435F-8351-0C1BBAF675D3}" destId="{DE513AF3-6CEF-43D8-AE35-0809F1E8248F}" srcOrd="0" destOrd="0" presId="urn:microsoft.com/office/officeart/2005/8/layout/hierarchy3"/>
    <dgm:cxn modelId="{4D4519E2-C7DB-4F71-B1D7-9F4DE514CFCB}" srcId="{A79E2C6A-EE4F-407B-B71E-A050A6ADB9B6}" destId="{B82FA9B4-EB5D-4B9D-91EE-62E8AB5C1246}" srcOrd="0" destOrd="0" parTransId="{D99B2BFF-D6A7-4C34-BC3C-8668731649E5}" sibTransId="{D90CC456-46E5-4621-A55D-DB6B5057DEEE}"/>
    <dgm:cxn modelId="{65672C69-1156-4A55-B8CC-C9033D48795F}" srcId="{8C817040-1016-4F14-855D-BF33C7649F36}" destId="{E917E4AE-606A-455C-8A29-7BE063953590}" srcOrd="0" destOrd="0" parTransId="{5A11805E-53F5-49EA-BBC6-7D61F5264202}" sibTransId="{DEA80612-C86E-458F-B6F8-546E43A38208}"/>
    <dgm:cxn modelId="{F8A5AD57-A41C-4B99-BF5C-3CE1DE9655F6}" type="presOf" srcId="{B82FA9B4-EB5D-4B9D-91EE-62E8AB5C1246}" destId="{91CBBC14-8BDB-4898-AF65-06E08B11BC76}" srcOrd="1" destOrd="0" presId="urn:microsoft.com/office/officeart/2005/8/layout/hierarchy3"/>
    <dgm:cxn modelId="{A85C070A-E4A8-4001-8A72-53B85CC32C24}" srcId="{B82FA9B4-EB5D-4B9D-91EE-62E8AB5C1246}" destId="{B60CD2B1-8D37-4BE2-9D61-1A8816920FA0}" srcOrd="0" destOrd="0" parTransId="{C29C1A2C-1E20-435F-8351-0C1BBAF675D3}" sibTransId="{313A873D-D5F7-4FD0-90A5-B841FF27BCD3}"/>
    <dgm:cxn modelId="{0E02D3A2-3085-4931-A9AF-2CFFD6A92ADA}" type="presOf" srcId="{B60CD2B1-8D37-4BE2-9D61-1A8816920FA0}" destId="{97D11949-D49D-4862-A705-E2362D504F61}" srcOrd="0" destOrd="0" presId="urn:microsoft.com/office/officeart/2005/8/layout/hierarchy3"/>
    <dgm:cxn modelId="{412564A6-93E4-44D5-820E-ABB2C148EC49}" type="presOf" srcId="{8C817040-1016-4F14-855D-BF33C7649F36}" destId="{F95AD566-5C2B-4ACE-8F2C-614EC786DE77}" srcOrd="1" destOrd="0" presId="urn:microsoft.com/office/officeart/2005/8/layout/hierarchy3"/>
    <dgm:cxn modelId="{6B1024C8-D7A2-4D30-9444-DB9A1AB5E579}" srcId="{A79E2C6A-EE4F-407B-B71E-A050A6ADB9B6}" destId="{8C817040-1016-4F14-855D-BF33C7649F36}" srcOrd="1" destOrd="0" parTransId="{F05DB698-2630-478A-AA89-85DA4F2CA765}" sibTransId="{EAD82DCC-6AEC-4472-88FF-193047F4BE41}"/>
    <dgm:cxn modelId="{5AC5CDA1-9DAB-4F07-91C5-F3C957F215EE}" type="presOf" srcId="{B82FA9B4-EB5D-4B9D-91EE-62E8AB5C1246}" destId="{A9FF3C3C-2A2A-4A05-A494-8B691981DFBB}" srcOrd="0" destOrd="0" presId="urn:microsoft.com/office/officeart/2005/8/layout/hierarchy3"/>
    <dgm:cxn modelId="{09B571D3-FE01-4895-AB2F-7D402F7B0A3C}" type="presOf" srcId="{5A11805E-53F5-49EA-BBC6-7D61F5264202}" destId="{099295BC-F334-4081-B1A8-1B84A66288E7}" srcOrd="0" destOrd="0" presId="urn:microsoft.com/office/officeart/2005/8/layout/hierarchy3"/>
    <dgm:cxn modelId="{C261A0E5-0BA6-4013-8943-B8D67547E01B}" type="presOf" srcId="{E917E4AE-606A-455C-8A29-7BE063953590}" destId="{6190E651-69E7-4980-86D7-D141DB11FAD2}" srcOrd="0" destOrd="0" presId="urn:microsoft.com/office/officeart/2005/8/layout/hierarchy3"/>
    <dgm:cxn modelId="{187BEDFD-D729-4239-AD16-3CA7E9177129}" type="presOf" srcId="{8C817040-1016-4F14-855D-BF33C7649F36}" destId="{D80D35AE-BC84-4889-9C14-29B9F24AF5F1}" srcOrd="0" destOrd="0" presId="urn:microsoft.com/office/officeart/2005/8/layout/hierarchy3"/>
    <dgm:cxn modelId="{246D451F-9380-4C49-B648-8B10D7EB64A7}" type="presParOf" srcId="{7EB832FA-CC81-4AEC-B399-B45B8C484FC2}" destId="{A06C9FBE-200B-473C-B760-D6B7820E88E2}" srcOrd="0" destOrd="0" presId="urn:microsoft.com/office/officeart/2005/8/layout/hierarchy3"/>
    <dgm:cxn modelId="{6DAA786A-8AC9-47BC-983A-D65CAB24DEE8}" type="presParOf" srcId="{A06C9FBE-200B-473C-B760-D6B7820E88E2}" destId="{376D704D-A348-494C-BD3F-5062DC80CB2F}" srcOrd="0" destOrd="0" presId="urn:microsoft.com/office/officeart/2005/8/layout/hierarchy3"/>
    <dgm:cxn modelId="{030B8F4E-81B9-41FA-B6B4-0E5837FB7943}" type="presParOf" srcId="{376D704D-A348-494C-BD3F-5062DC80CB2F}" destId="{A9FF3C3C-2A2A-4A05-A494-8B691981DFBB}" srcOrd="0" destOrd="0" presId="urn:microsoft.com/office/officeart/2005/8/layout/hierarchy3"/>
    <dgm:cxn modelId="{F657407F-4B29-4034-A5EA-90F713321D87}" type="presParOf" srcId="{376D704D-A348-494C-BD3F-5062DC80CB2F}" destId="{91CBBC14-8BDB-4898-AF65-06E08B11BC76}" srcOrd="1" destOrd="0" presId="urn:microsoft.com/office/officeart/2005/8/layout/hierarchy3"/>
    <dgm:cxn modelId="{B7AA674E-3164-4DC2-ACF1-A98CCA03CBFA}" type="presParOf" srcId="{A06C9FBE-200B-473C-B760-D6B7820E88E2}" destId="{A4F0AADF-13CE-4A89-9D2B-4A093A18608C}" srcOrd="1" destOrd="0" presId="urn:microsoft.com/office/officeart/2005/8/layout/hierarchy3"/>
    <dgm:cxn modelId="{9EC855E6-A424-45C3-965C-7719237FAC16}" type="presParOf" srcId="{A4F0AADF-13CE-4A89-9D2B-4A093A18608C}" destId="{DE513AF3-6CEF-43D8-AE35-0809F1E8248F}" srcOrd="0" destOrd="0" presId="urn:microsoft.com/office/officeart/2005/8/layout/hierarchy3"/>
    <dgm:cxn modelId="{81F26076-46C7-4939-915A-34C8D7AE7737}" type="presParOf" srcId="{A4F0AADF-13CE-4A89-9D2B-4A093A18608C}" destId="{97D11949-D49D-4862-A705-E2362D504F61}" srcOrd="1" destOrd="0" presId="urn:microsoft.com/office/officeart/2005/8/layout/hierarchy3"/>
    <dgm:cxn modelId="{47FE738A-A186-4D9B-9551-A7DD5ECC13B9}" type="presParOf" srcId="{7EB832FA-CC81-4AEC-B399-B45B8C484FC2}" destId="{F9014116-240B-4444-93AD-C3CC919C2295}" srcOrd="1" destOrd="0" presId="urn:microsoft.com/office/officeart/2005/8/layout/hierarchy3"/>
    <dgm:cxn modelId="{D6637F04-45A0-4E59-AADE-D39A4C3C9366}" type="presParOf" srcId="{F9014116-240B-4444-93AD-C3CC919C2295}" destId="{D49C98C7-3979-4BAF-AA78-B060E96AC5FC}" srcOrd="0" destOrd="0" presId="urn:microsoft.com/office/officeart/2005/8/layout/hierarchy3"/>
    <dgm:cxn modelId="{98C23509-823D-4323-8A96-1E487BA2C12C}" type="presParOf" srcId="{D49C98C7-3979-4BAF-AA78-B060E96AC5FC}" destId="{D80D35AE-BC84-4889-9C14-29B9F24AF5F1}" srcOrd="0" destOrd="0" presId="urn:microsoft.com/office/officeart/2005/8/layout/hierarchy3"/>
    <dgm:cxn modelId="{B0569815-823B-45FF-8716-70AFF2DC7DBB}" type="presParOf" srcId="{D49C98C7-3979-4BAF-AA78-B060E96AC5FC}" destId="{F95AD566-5C2B-4ACE-8F2C-614EC786DE77}" srcOrd="1" destOrd="0" presId="urn:microsoft.com/office/officeart/2005/8/layout/hierarchy3"/>
    <dgm:cxn modelId="{9FCE965F-86E0-4A32-948C-29C8BFC77BAE}" type="presParOf" srcId="{F9014116-240B-4444-93AD-C3CC919C2295}" destId="{3424EE17-2C02-4F69-8FE8-4920D204E79D}" srcOrd="1" destOrd="0" presId="urn:microsoft.com/office/officeart/2005/8/layout/hierarchy3"/>
    <dgm:cxn modelId="{C8500467-F5CA-44CC-A812-AE6B89F42BCA}" type="presParOf" srcId="{3424EE17-2C02-4F69-8FE8-4920D204E79D}" destId="{099295BC-F334-4081-B1A8-1B84A66288E7}" srcOrd="0" destOrd="0" presId="urn:microsoft.com/office/officeart/2005/8/layout/hierarchy3"/>
    <dgm:cxn modelId="{A21A7575-337E-4033-ACC8-131AE9B7ED73}" type="presParOf" srcId="{3424EE17-2C02-4F69-8FE8-4920D204E79D}" destId="{6190E651-69E7-4980-86D7-D141DB11FAD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E2C6A-EE4F-407B-B71E-A050A6ADB9B6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82FA9B4-EB5D-4B9D-91EE-62E8AB5C1246}">
      <dgm:prSet phldrT="[Текст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ru-RU" sz="1800" b="0" i="0" u="none" strike="noStrike" dirty="0">
              <a:solidFill>
                <a:srgbClr val="000000"/>
              </a:solidFill>
              <a:effectLst/>
              <a:latin typeface="Times New Roman"/>
            </a:rPr>
            <a:t>4. Газификация в рамках государственной программы «Сельское хозяйство </a:t>
          </a:r>
          <a:r>
            <a:rPr lang="ru-RU" sz="1800" b="0" i="0" u="none" strike="noStrike" dirty="0" smtClean="0">
              <a:solidFill>
                <a:srgbClr val="000000"/>
              </a:solidFill>
              <a:effectLst/>
              <a:latin typeface="Times New Roman"/>
            </a:rPr>
            <a:t>               Тверской </a:t>
          </a:r>
          <a:r>
            <a:rPr lang="ru-RU" sz="1800" b="0" i="0" u="none" strike="noStrike" dirty="0">
              <a:solidFill>
                <a:srgbClr val="000000"/>
              </a:solidFill>
              <a:effectLst/>
              <a:latin typeface="Times New Roman"/>
            </a:rPr>
            <a:t>области»</a:t>
          </a:r>
          <a:endParaRPr lang="ru-RU" sz="1800" b="0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99B2BFF-D6A7-4C34-BC3C-8668731649E5}" type="parTrans" cxnId="{4D4519E2-C7DB-4F71-B1D7-9F4DE514CFCB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90CC456-46E5-4621-A55D-DB6B5057DEEE}" type="sibTrans" cxnId="{4D4519E2-C7DB-4F71-B1D7-9F4DE514CFCB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C817040-1016-4F14-855D-BF33C7649F36}">
      <dgm:prSet phldrT="[Текст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Программа газификации объектов государственной собственности</a:t>
          </a:r>
        </a:p>
      </dgm:t>
    </dgm:pt>
    <dgm:pt modelId="{F05DB698-2630-478A-AA89-85DA4F2CA765}" type="parTrans" cxnId="{6B1024C8-D7A2-4D30-9444-DB9A1AB5E579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AD82DCC-6AEC-4472-88FF-193047F4BE41}" type="sibTrans" cxnId="{6B1024C8-D7A2-4D30-9444-DB9A1AB5E579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917E4AE-606A-455C-8A29-7BE063953590}">
      <dgm:prSet custT="1"/>
      <dgm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ОБЛАСТНОЙ БЮДЖЕТ</a:t>
          </a:r>
        </a:p>
      </dgm:t>
    </dgm:pt>
    <dgm:pt modelId="{5A11805E-53F5-49EA-BBC6-7D61F5264202}" type="parTrans" cxnId="{65672C69-1156-4A55-B8CC-C9033D48795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DEA80612-C86E-458F-B6F8-546E43A38208}" type="sibTrans" cxnId="{65672C69-1156-4A55-B8CC-C9033D48795F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60CD2B1-8D37-4BE2-9D61-1A8816920FA0}">
      <dgm:prSet custT="1"/>
      <dgm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ФЕДЕРАЛЬНЫЙ БЮДЖЕТ, </a:t>
          </a:r>
        </a:p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ОБЛАСТНОЙ БЮДЖЕТ, </a:t>
          </a:r>
        </a:p>
        <a:p>
          <a:r>
            <a:rPr lang="ru-RU" sz="17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МЕСТНЫЙ БЮДЖЕТ</a:t>
          </a:r>
        </a:p>
      </dgm:t>
    </dgm:pt>
    <dgm:pt modelId="{C29C1A2C-1E20-435F-8351-0C1BBAF675D3}" type="parTrans" cxnId="{A85C070A-E4A8-4001-8A72-53B85CC32C24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13A873D-D5F7-4FD0-90A5-B841FF27BCD3}" type="sibTrans" cxnId="{A85C070A-E4A8-4001-8A72-53B85CC32C2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EB832FA-CC81-4AEC-B399-B45B8C484FC2}" type="pres">
      <dgm:prSet presAssocID="{A79E2C6A-EE4F-407B-B71E-A050A6ADB9B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A06C9FBE-200B-473C-B760-D6B7820E88E2}" type="pres">
      <dgm:prSet presAssocID="{B82FA9B4-EB5D-4B9D-91EE-62E8AB5C1246}" presName="root" presStyleCnt="0"/>
      <dgm:spPr/>
    </dgm:pt>
    <dgm:pt modelId="{376D704D-A348-494C-BD3F-5062DC80CB2F}" type="pres">
      <dgm:prSet presAssocID="{B82FA9B4-EB5D-4B9D-91EE-62E8AB5C1246}" presName="rootComposite" presStyleCnt="0"/>
      <dgm:spPr/>
    </dgm:pt>
    <dgm:pt modelId="{A9FF3C3C-2A2A-4A05-A494-8B691981DFBB}" type="pres">
      <dgm:prSet presAssocID="{B82FA9B4-EB5D-4B9D-91EE-62E8AB5C1246}" presName="rootText" presStyleLbl="node1" presStyleIdx="0" presStyleCnt="2" custScaleX="166491" custScaleY="66476" custLinFactNeighborX="1684" custLinFactNeighborY="-42654"/>
      <dgm:spPr/>
      <dgm:t>
        <a:bodyPr/>
        <a:lstStyle/>
        <a:p>
          <a:endParaRPr lang="ru-RU"/>
        </a:p>
      </dgm:t>
    </dgm:pt>
    <dgm:pt modelId="{91CBBC14-8BDB-4898-AF65-06E08B11BC76}" type="pres">
      <dgm:prSet presAssocID="{B82FA9B4-EB5D-4B9D-91EE-62E8AB5C1246}" presName="rootConnector" presStyleLbl="node1" presStyleIdx="0" presStyleCnt="2"/>
      <dgm:spPr/>
      <dgm:t>
        <a:bodyPr/>
        <a:lstStyle/>
        <a:p>
          <a:endParaRPr lang="ru-RU"/>
        </a:p>
      </dgm:t>
    </dgm:pt>
    <dgm:pt modelId="{A4F0AADF-13CE-4A89-9D2B-4A093A18608C}" type="pres">
      <dgm:prSet presAssocID="{B82FA9B4-EB5D-4B9D-91EE-62E8AB5C1246}" presName="childShape" presStyleCnt="0"/>
      <dgm:spPr/>
    </dgm:pt>
    <dgm:pt modelId="{DE513AF3-6CEF-43D8-AE35-0809F1E8248F}" type="pres">
      <dgm:prSet presAssocID="{C29C1A2C-1E20-435F-8351-0C1BBAF675D3}" presName="Name13" presStyleLbl="parChTrans1D2" presStyleIdx="0" presStyleCnt="2"/>
      <dgm:spPr/>
      <dgm:t>
        <a:bodyPr/>
        <a:lstStyle/>
        <a:p>
          <a:endParaRPr lang="ru-RU"/>
        </a:p>
      </dgm:t>
    </dgm:pt>
    <dgm:pt modelId="{97D11949-D49D-4862-A705-E2362D504F61}" type="pres">
      <dgm:prSet presAssocID="{B60CD2B1-8D37-4BE2-9D61-1A8816920FA0}" presName="childText" presStyleLbl="bgAcc1" presStyleIdx="0" presStyleCnt="2" custScaleX="207501" custScaleY="69185" custLinFactNeighborX="-277" custLinFactNeighborY="-2954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014116-240B-4444-93AD-C3CC919C2295}" type="pres">
      <dgm:prSet presAssocID="{8C817040-1016-4F14-855D-BF33C7649F36}" presName="root" presStyleCnt="0"/>
      <dgm:spPr/>
    </dgm:pt>
    <dgm:pt modelId="{D49C98C7-3979-4BAF-AA78-B060E96AC5FC}" type="pres">
      <dgm:prSet presAssocID="{8C817040-1016-4F14-855D-BF33C7649F36}" presName="rootComposite" presStyleCnt="0"/>
      <dgm:spPr/>
    </dgm:pt>
    <dgm:pt modelId="{D80D35AE-BC84-4889-9C14-29B9F24AF5F1}" type="pres">
      <dgm:prSet presAssocID="{8C817040-1016-4F14-855D-BF33C7649F36}" presName="rootText" presStyleLbl="node1" presStyleIdx="1" presStyleCnt="2" custScaleX="166574" custScaleY="62298" custLinFactNeighborX="-3087" custLinFactNeighborY="-39848"/>
      <dgm:spPr/>
      <dgm:t>
        <a:bodyPr/>
        <a:lstStyle/>
        <a:p>
          <a:endParaRPr lang="ru-RU"/>
        </a:p>
      </dgm:t>
    </dgm:pt>
    <dgm:pt modelId="{F95AD566-5C2B-4ACE-8F2C-614EC786DE77}" type="pres">
      <dgm:prSet presAssocID="{8C817040-1016-4F14-855D-BF33C7649F36}" presName="rootConnector" presStyleLbl="node1" presStyleIdx="1" presStyleCnt="2"/>
      <dgm:spPr/>
      <dgm:t>
        <a:bodyPr/>
        <a:lstStyle/>
        <a:p>
          <a:endParaRPr lang="ru-RU"/>
        </a:p>
      </dgm:t>
    </dgm:pt>
    <dgm:pt modelId="{3424EE17-2C02-4F69-8FE8-4920D204E79D}" type="pres">
      <dgm:prSet presAssocID="{8C817040-1016-4F14-855D-BF33C7649F36}" presName="childShape" presStyleCnt="0"/>
      <dgm:spPr/>
    </dgm:pt>
    <dgm:pt modelId="{099295BC-F334-4081-B1A8-1B84A66288E7}" type="pres">
      <dgm:prSet presAssocID="{5A11805E-53F5-49EA-BBC6-7D61F5264202}" presName="Name13" presStyleLbl="parChTrans1D2" presStyleIdx="1" presStyleCnt="2"/>
      <dgm:spPr/>
      <dgm:t>
        <a:bodyPr/>
        <a:lstStyle/>
        <a:p>
          <a:endParaRPr lang="ru-RU"/>
        </a:p>
      </dgm:t>
    </dgm:pt>
    <dgm:pt modelId="{6190E651-69E7-4980-86D7-D141DB11FAD2}" type="pres">
      <dgm:prSet presAssocID="{E917E4AE-606A-455C-8A29-7BE063953590}" presName="childText" presStyleLbl="bgAcc1" presStyleIdx="1" presStyleCnt="2" custScaleX="197702" custScaleY="29845" custLinFactNeighborX="-245" custLinFactNeighborY="-3166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9FE7F7B-7A9E-4AAD-9C5F-2F1A34F8F485}" type="presOf" srcId="{B82FA9B4-EB5D-4B9D-91EE-62E8AB5C1246}" destId="{91CBBC14-8BDB-4898-AF65-06E08B11BC76}" srcOrd="1" destOrd="0" presId="urn:microsoft.com/office/officeart/2005/8/layout/hierarchy3"/>
    <dgm:cxn modelId="{0B66C8AD-325D-40C8-A601-2DF44AA68989}" type="presOf" srcId="{8C817040-1016-4F14-855D-BF33C7649F36}" destId="{D80D35AE-BC84-4889-9C14-29B9F24AF5F1}" srcOrd="0" destOrd="0" presId="urn:microsoft.com/office/officeart/2005/8/layout/hierarchy3"/>
    <dgm:cxn modelId="{4D4519E2-C7DB-4F71-B1D7-9F4DE514CFCB}" srcId="{A79E2C6A-EE4F-407B-B71E-A050A6ADB9B6}" destId="{B82FA9B4-EB5D-4B9D-91EE-62E8AB5C1246}" srcOrd="0" destOrd="0" parTransId="{D99B2BFF-D6A7-4C34-BC3C-8668731649E5}" sibTransId="{D90CC456-46E5-4621-A55D-DB6B5057DEEE}"/>
    <dgm:cxn modelId="{65672C69-1156-4A55-B8CC-C9033D48795F}" srcId="{8C817040-1016-4F14-855D-BF33C7649F36}" destId="{E917E4AE-606A-455C-8A29-7BE063953590}" srcOrd="0" destOrd="0" parTransId="{5A11805E-53F5-49EA-BBC6-7D61F5264202}" sibTransId="{DEA80612-C86E-458F-B6F8-546E43A38208}"/>
    <dgm:cxn modelId="{A85C070A-E4A8-4001-8A72-53B85CC32C24}" srcId="{B82FA9B4-EB5D-4B9D-91EE-62E8AB5C1246}" destId="{B60CD2B1-8D37-4BE2-9D61-1A8816920FA0}" srcOrd="0" destOrd="0" parTransId="{C29C1A2C-1E20-435F-8351-0C1BBAF675D3}" sibTransId="{313A873D-D5F7-4FD0-90A5-B841FF27BCD3}"/>
    <dgm:cxn modelId="{D986F772-6B2F-4277-9C2F-94F5BB09505E}" type="presOf" srcId="{5A11805E-53F5-49EA-BBC6-7D61F5264202}" destId="{099295BC-F334-4081-B1A8-1B84A66288E7}" srcOrd="0" destOrd="0" presId="urn:microsoft.com/office/officeart/2005/8/layout/hierarchy3"/>
    <dgm:cxn modelId="{FD730F3F-D6F7-4706-9449-B65F684E6789}" type="presOf" srcId="{B60CD2B1-8D37-4BE2-9D61-1A8816920FA0}" destId="{97D11949-D49D-4862-A705-E2362D504F61}" srcOrd="0" destOrd="0" presId="urn:microsoft.com/office/officeart/2005/8/layout/hierarchy3"/>
    <dgm:cxn modelId="{9C2B576A-5481-4D61-A5CC-75F571AB60D1}" type="presOf" srcId="{E917E4AE-606A-455C-8A29-7BE063953590}" destId="{6190E651-69E7-4980-86D7-D141DB11FAD2}" srcOrd="0" destOrd="0" presId="urn:microsoft.com/office/officeart/2005/8/layout/hierarchy3"/>
    <dgm:cxn modelId="{6B1024C8-D7A2-4D30-9444-DB9A1AB5E579}" srcId="{A79E2C6A-EE4F-407B-B71E-A050A6ADB9B6}" destId="{8C817040-1016-4F14-855D-BF33C7649F36}" srcOrd="1" destOrd="0" parTransId="{F05DB698-2630-478A-AA89-85DA4F2CA765}" sibTransId="{EAD82DCC-6AEC-4472-88FF-193047F4BE41}"/>
    <dgm:cxn modelId="{2024499C-E5F6-41AF-8E25-75DDC9865977}" type="presOf" srcId="{8C817040-1016-4F14-855D-BF33C7649F36}" destId="{F95AD566-5C2B-4ACE-8F2C-614EC786DE77}" srcOrd="1" destOrd="0" presId="urn:microsoft.com/office/officeart/2005/8/layout/hierarchy3"/>
    <dgm:cxn modelId="{38B26DF1-0A51-4518-A61A-68376072C500}" type="presOf" srcId="{B82FA9B4-EB5D-4B9D-91EE-62E8AB5C1246}" destId="{A9FF3C3C-2A2A-4A05-A494-8B691981DFBB}" srcOrd="0" destOrd="0" presId="urn:microsoft.com/office/officeart/2005/8/layout/hierarchy3"/>
    <dgm:cxn modelId="{81C0B438-563C-4530-8E11-7DBEA235EB13}" type="presOf" srcId="{A79E2C6A-EE4F-407B-B71E-A050A6ADB9B6}" destId="{7EB832FA-CC81-4AEC-B399-B45B8C484FC2}" srcOrd="0" destOrd="0" presId="urn:microsoft.com/office/officeart/2005/8/layout/hierarchy3"/>
    <dgm:cxn modelId="{12EA23B4-24A0-43D5-9029-F2D3D52093CB}" type="presOf" srcId="{C29C1A2C-1E20-435F-8351-0C1BBAF675D3}" destId="{DE513AF3-6CEF-43D8-AE35-0809F1E8248F}" srcOrd="0" destOrd="0" presId="urn:microsoft.com/office/officeart/2005/8/layout/hierarchy3"/>
    <dgm:cxn modelId="{86C28B3B-FED7-47F1-9B51-78920ACAF9FE}" type="presParOf" srcId="{7EB832FA-CC81-4AEC-B399-B45B8C484FC2}" destId="{A06C9FBE-200B-473C-B760-D6B7820E88E2}" srcOrd="0" destOrd="0" presId="urn:microsoft.com/office/officeart/2005/8/layout/hierarchy3"/>
    <dgm:cxn modelId="{F21558ED-7146-43A9-B6E5-49AA2E7BA325}" type="presParOf" srcId="{A06C9FBE-200B-473C-B760-D6B7820E88E2}" destId="{376D704D-A348-494C-BD3F-5062DC80CB2F}" srcOrd="0" destOrd="0" presId="urn:microsoft.com/office/officeart/2005/8/layout/hierarchy3"/>
    <dgm:cxn modelId="{A8C13F1E-B4A5-4B5C-B299-95746947E8AD}" type="presParOf" srcId="{376D704D-A348-494C-BD3F-5062DC80CB2F}" destId="{A9FF3C3C-2A2A-4A05-A494-8B691981DFBB}" srcOrd="0" destOrd="0" presId="urn:microsoft.com/office/officeart/2005/8/layout/hierarchy3"/>
    <dgm:cxn modelId="{F5CBDB5E-9E1F-4492-B684-E0734D0E8A1F}" type="presParOf" srcId="{376D704D-A348-494C-BD3F-5062DC80CB2F}" destId="{91CBBC14-8BDB-4898-AF65-06E08B11BC76}" srcOrd="1" destOrd="0" presId="urn:microsoft.com/office/officeart/2005/8/layout/hierarchy3"/>
    <dgm:cxn modelId="{08BF8967-E3ED-4B3C-9E1E-0DFD69AB282C}" type="presParOf" srcId="{A06C9FBE-200B-473C-B760-D6B7820E88E2}" destId="{A4F0AADF-13CE-4A89-9D2B-4A093A18608C}" srcOrd="1" destOrd="0" presId="urn:microsoft.com/office/officeart/2005/8/layout/hierarchy3"/>
    <dgm:cxn modelId="{C535EC2F-C131-447F-ABD8-8E7A40D2C61E}" type="presParOf" srcId="{A4F0AADF-13CE-4A89-9D2B-4A093A18608C}" destId="{DE513AF3-6CEF-43D8-AE35-0809F1E8248F}" srcOrd="0" destOrd="0" presId="urn:microsoft.com/office/officeart/2005/8/layout/hierarchy3"/>
    <dgm:cxn modelId="{00047396-4AC2-41BF-9E8D-95FA42BDECE0}" type="presParOf" srcId="{A4F0AADF-13CE-4A89-9D2B-4A093A18608C}" destId="{97D11949-D49D-4862-A705-E2362D504F61}" srcOrd="1" destOrd="0" presId="urn:microsoft.com/office/officeart/2005/8/layout/hierarchy3"/>
    <dgm:cxn modelId="{94FBB381-FEA4-4BAC-BE61-64300EADBDDD}" type="presParOf" srcId="{7EB832FA-CC81-4AEC-B399-B45B8C484FC2}" destId="{F9014116-240B-4444-93AD-C3CC919C2295}" srcOrd="1" destOrd="0" presId="urn:microsoft.com/office/officeart/2005/8/layout/hierarchy3"/>
    <dgm:cxn modelId="{EE32940C-2FF1-4302-AEEB-3570FE722C9B}" type="presParOf" srcId="{F9014116-240B-4444-93AD-C3CC919C2295}" destId="{D49C98C7-3979-4BAF-AA78-B060E96AC5FC}" srcOrd="0" destOrd="0" presId="urn:microsoft.com/office/officeart/2005/8/layout/hierarchy3"/>
    <dgm:cxn modelId="{AE78BE2C-6AF3-44DA-BE20-3C4918CE3026}" type="presParOf" srcId="{D49C98C7-3979-4BAF-AA78-B060E96AC5FC}" destId="{D80D35AE-BC84-4889-9C14-29B9F24AF5F1}" srcOrd="0" destOrd="0" presId="urn:microsoft.com/office/officeart/2005/8/layout/hierarchy3"/>
    <dgm:cxn modelId="{6D954A13-1B27-400A-864C-C7C345904DC9}" type="presParOf" srcId="{D49C98C7-3979-4BAF-AA78-B060E96AC5FC}" destId="{F95AD566-5C2B-4ACE-8F2C-614EC786DE77}" srcOrd="1" destOrd="0" presId="urn:microsoft.com/office/officeart/2005/8/layout/hierarchy3"/>
    <dgm:cxn modelId="{E3ECAE79-A6DC-473C-A303-FF7AE31D658F}" type="presParOf" srcId="{F9014116-240B-4444-93AD-C3CC919C2295}" destId="{3424EE17-2C02-4F69-8FE8-4920D204E79D}" srcOrd="1" destOrd="0" presId="urn:microsoft.com/office/officeart/2005/8/layout/hierarchy3"/>
    <dgm:cxn modelId="{69211BE6-DDCE-4B0C-9BC1-0821778AB014}" type="presParOf" srcId="{3424EE17-2C02-4F69-8FE8-4920D204E79D}" destId="{099295BC-F334-4081-B1A8-1B84A66288E7}" srcOrd="0" destOrd="0" presId="urn:microsoft.com/office/officeart/2005/8/layout/hierarchy3"/>
    <dgm:cxn modelId="{75A86928-3D8B-425D-ADFB-573E836DB7F3}" type="presParOf" srcId="{3424EE17-2C02-4F69-8FE8-4920D204E79D}" destId="{6190E651-69E7-4980-86D7-D141DB11FAD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E2C6A-EE4F-407B-B71E-A050A6ADB9B6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82FA9B4-EB5D-4B9D-91EE-62E8AB5C1246}">
      <dgm:prSet phldrT="[Текст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ru-RU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 Программа газификации за счет средств специальных надбавок к тарифам на транспортировку газа</a:t>
          </a:r>
        </a:p>
      </dgm:t>
    </dgm:pt>
    <dgm:pt modelId="{D99B2BFF-D6A7-4C34-BC3C-8668731649E5}" type="parTrans" cxnId="{4D4519E2-C7DB-4F71-B1D7-9F4DE514CFCB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90CC456-46E5-4621-A55D-DB6B5057DEEE}" type="sibTrans" cxnId="{4D4519E2-C7DB-4F71-B1D7-9F4DE514CFCB}">
      <dgm:prSet/>
      <dgm:spPr/>
      <dgm:t>
        <a:bodyPr/>
        <a:lstStyle/>
        <a:p>
          <a:endParaRPr lang="ru-RU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60CD2B1-8D37-4BE2-9D61-1A8816920FA0}">
      <dgm:prSet custT="1"/>
      <dgm:spPr>
        <a:solidFill>
          <a:schemeClr val="bg1"/>
        </a:solidFill>
        <a:ln w="1905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ru-RU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7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СПЕЦИАЛЬНАЯ НАДБАВКА К ТАРИФАМ</a:t>
          </a:r>
        </a:p>
      </dgm:t>
    </dgm:pt>
    <dgm:pt modelId="{C29C1A2C-1E20-435F-8351-0C1BBAF675D3}" type="parTrans" cxnId="{A85C070A-E4A8-4001-8A72-53B85CC32C24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13A873D-D5F7-4FD0-90A5-B841FF27BCD3}" type="sibTrans" cxnId="{A85C070A-E4A8-4001-8A72-53B85CC32C2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EB832FA-CC81-4AEC-B399-B45B8C484FC2}" type="pres">
      <dgm:prSet presAssocID="{A79E2C6A-EE4F-407B-B71E-A050A6ADB9B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A06C9FBE-200B-473C-B760-D6B7820E88E2}" type="pres">
      <dgm:prSet presAssocID="{B82FA9B4-EB5D-4B9D-91EE-62E8AB5C1246}" presName="root" presStyleCnt="0"/>
      <dgm:spPr/>
    </dgm:pt>
    <dgm:pt modelId="{376D704D-A348-494C-BD3F-5062DC80CB2F}" type="pres">
      <dgm:prSet presAssocID="{B82FA9B4-EB5D-4B9D-91EE-62E8AB5C1246}" presName="rootComposite" presStyleCnt="0"/>
      <dgm:spPr/>
    </dgm:pt>
    <dgm:pt modelId="{A9FF3C3C-2A2A-4A05-A494-8B691981DFBB}" type="pres">
      <dgm:prSet presAssocID="{B82FA9B4-EB5D-4B9D-91EE-62E8AB5C1246}" presName="rootText" presStyleLbl="node1" presStyleIdx="0" presStyleCnt="1" custScaleX="124543" custScaleY="55206" custLinFactNeighborX="-8520" custLinFactNeighborY="609"/>
      <dgm:spPr/>
      <dgm:t>
        <a:bodyPr/>
        <a:lstStyle/>
        <a:p>
          <a:endParaRPr lang="ru-RU"/>
        </a:p>
      </dgm:t>
    </dgm:pt>
    <dgm:pt modelId="{91CBBC14-8BDB-4898-AF65-06E08B11BC76}" type="pres">
      <dgm:prSet presAssocID="{B82FA9B4-EB5D-4B9D-91EE-62E8AB5C1246}" presName="rootConnector" presStyleLbl="node1" presStyleIdx="0" presStyleCnt="1"/>
      <dgm:spPr/>
      <dgm:t>
        <a:bodyPr/>
        <a:lstStyle/>
        <a:p>
          <a:endParaRPr lang="ru-RU"/>
        </a:p>
      </dgm:t>
    </dgm:pt>
    <dgm:pt modelId="{A4F0AADF-13CE-4A89-9D2B-4A093A18608C}" type="pres">
      <dgm:prSet presAssocID="{B82FA9B4-EB5D-4B9D-91EE-62E8AB5C1246}" presName="childShape" presStyleCnt="0"/>
      <dgm:spPr/>
    </dgm:pt>
    <dgm:pt modelId="{DE513AF3-6CEF-43D8-AE35-0809F1E8248F}" type="pres">
      <dgm:prSet presAssocID="{C29C1A2C-1E20-435F-8351-0C1BBAF675D3}" presName="Name13" presStyleLbl="parChTrans1D2" presStyleIdx="0" presStyleCnt="1"/>
      <dgm:spPr/>
      <dgm:t>
        <a:bodyPr/>
        <a:lstStyle/>
        <a:p>
          <a:endParaRPr lang="ru-RU"/>
        </a:p>
      </dgm:t>
    </dgm:pt>
    <dgm:pt modelId="{97D11949-D49D-4862-A705-E2362D504F61}" type="pres">
      <dgm:prSet presAssocID="{B60CD2B1-8D37-4BE2-9D61-1A8816920FA0}" presName="childText" presStyleLbl="bgAcc1" presStyleIdx="0" presStyleCnt="1" custScaleX="207501" custScaleY="22803" custLinFactNeighborX="-6559" custLinFactNeighborY="-1464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D4519E2-C7DB-4F71-B1D7-9F4DE514CFCB}" srcId="{A79E2C6A-EE4F-407B-B71E-A050A6ADB9B6}" destId="{B82FA9B4-EB5D-4B9D-91EE-62E8AB5C1246}" srcOrd="0" destOrd="0" parTransId="{D99B2BFF-D6A7-4C34-BC3C-8668731649E5}" sibTransId="{D90CC456-46E5-4621-A55D-DB6B5057DEEE}"/>
    <dgm:cxn modelId="{C171EDF6-42F0-4015-80BE-F924AB19B3A9}" type="presOf" srcId="{B82FA9B4-EB5D-4B9D-91EE-62E8AB5C1246}" destId="{91CBBC14-8BDB-4898-AF65-06E08B11BC76}" srcOrd="1" destOrd="0" presId="urn:microsoft.com/office/officeart/2005/8/layout/hierarchy3"/>
    <dgm:cxn modelId="{5AA1E44F-66DD-4080-96FE-1D2B2D1E9546}" type="presOf" srcId="{A79E2C6A-EE4F-407B-B71E-A050A6ADB9B6}" destId="{7EB832FA-CC81-4AEC-B399-B45B8C484FC2}" srcOrd="0" destOrd="0" presId="urn:microsoft.com/office/officeart/2005/8/layout/hierarchy3"/>
    <dgm:cxn modelId="{A85C070A-E4A8-4001-8A72-53B85CC32C24}" srcId="{B82FA9B4-EB5D-4B9D-91EE-62E8AB5C1246}" destId="{B60CD2B1-8D37-4BE2-9D61-1A8816920FA0}" srcOrd="0" destOrd="0" parTransId="{C29C1A2C-1E20-435F-8351-0C1BBAF675D3}" sibTransId="{313A873D-D5F7-4FD0-90A5-B841FF27BCD3}"/>
    <dgm:cxn modelId="{CD84745D-7B7A-4C0C-8F37-FE7E0A5BF25C}" type="presOf" srcId="{C29C1A2C-1E20-435F-8351-0C1BBAF675D3}" destId="{DE513AF3-6CEF-43D8-AE35-0809F1E8248F}" srcOrd="0" destOrd="0" presId="urn:microsoft.com/office/officeart/2005/8/layout/hierarchy3"/>
    <dgm:cxn modelId="{AC4898D1-228C-469A-9E6D-03F9EE0DE69A}" type="presOf" srcId="{B82FA9B4-EB5D-4B9D-91EE-62E8AB5C1246}" destId="{A9FF3C3C-2A2A-4A05-A494-8B691981DFBB}" srcOrd="0" destOrd="0" presId="urn:microsoft.com/office/officeart/2005/8/layout/hierarchy3"/>
    <dgm:cxn modelId="{46A188F2-DB38-4A72-A223-FFDC63200B74}" type="presOf" srcId="{B60CD2B1-8D37-4BE2-9D61-1A8816920FA0}" destId="{97D11949-D49D-4862-A705-E2362D504F61}" srcOrd="0" destOrd="0" presId="urn:microsoft.com/office/officeart/2005/8/layout/hierarchy3"/>
    <dgm:cxn modelId="{C53634A4-B923-4354-BB58-9155A713330A}" type="presParOf" srcId="{7EB832FA-CC81-4AEC-B399-B45B8C484FC2}" destId="{A06C9FBE-200B-473C-B760-D6B7820E88E2}" srcOrd="0" destOrd="0" presId="urn:microsoft.com/office/officeart/2005/8/layout/hierarchy3"/>
    <dgm:cxn modelId="{6693C5C7-CC8D-4768-9B7B-91C35FE1C96B}" type="presParOf" srcId="{A06C9FBE-200B-473C-B760-D6B7820E88E2}" destId="{376D704D-A348-494C-BD3F-5062DC80CB2F}" srcOrd="0" destOrd="0" presId="urn:microsoft.com/office/officeart/2005/8/layout/hierarchy3"/>
    <dgm:cxn modelId="{E13AAE5C-1B7E-4F43-9EAA-72BC74119041}" type="presParOf" srcId="{376D704D-A348-494C-BD3F-5062DC80CB2F}" destId="{A9FF3C3C-2A2A-4A05-A494-8B691981DFBB}" srcOrd="0" destOrd="0" presId="urn:microsoft.com/office/officeart/2005/8/layout/hierarchy3"/>
    <dgm:cxn modelId="{9091024B-B66F-4B2C-AF88-76DF4398C2CB}" type="presParOf" srcId="{376D704D-A348-494C-BD3F-5062DC80CB2F}" destId="{91CBBC14-8BDB-4898-AF65-06E08B11BC76}" srcOrd="1" destOrd="0" presId="urn:microsoft.com/office/officeart/2005/8/layout/hierarchy3"/>
    <dgm:cxn modelId="{3D146919-ECF8-4442-A3ED-5D770FAE086F}" type="presParOf" srcId="{A06C9FBE-200B-473C-B760-D6B7820E88E2}" destId="{A4F0AADF-13CE-4A89-9D2B-4A093A18608C}" srcOrd="1" destOrd="0" presId="urn:microsoft.com/office/officeart/2005/8/layout/hierarchy3"/>
    <dgm:cxn modelId="{7C1A3846-1560-41B8-A07C-562D3C5850FB}" type="presParOf" srcId="{A4F0AADF-13CE-4A89-9D2B-4A093A18608C}" destId="{DE513AF3-6CEF-43D8-AE35-0809F1E8248F}" srcOrd="0" destOrd="0" presId="urn:microsoft.com/office/officeart/2005/8/layout/hierarchy3"/>
    <dgm:cxn modelId="{05D41A49-C73E-4EE0-BD1B-839982F82341}" type="presParOf" srcId="{A4F0AADF-13CE-4A89-9D2B-4A093A18608C}" destId="{97D11949-D49D-4862-A705-E2362D504F6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0.74085</cdr:x>
      <cdr:y>0.58065</cdr:y>
    </cdr:from>
    <cdr:to>
      <cdr:x>1</cdr:x>
      <cdr:y>0.99028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736304" y="129614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  <cdr:relSizeAnchor xmlns:cdr="http://schemas.openxmlformats.org/drawingml/2006/chartDrawing">
    <cdr:from>
      <cdr:x>0.73469</cdr:x>
      <cdr:y>0.41935</cdr:y>
    </cdr:from>
    <cdr:to>
      <cdr:x>0.99385</cdr:x>
      <cdr:y>0.82899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92288" y="93610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dirty="0"/>
        </a:p>
      </cdr:txBody>
    </cdr:sp>
  </cdr:relSizeAnchor>
  <cdr:relSizeAnchor xmlns:cdr="http://schemas.openxmlformats.org/drawingml/2006/chartDrawing">
    <cdr:from>
      <cdr:x>0</cdr:x>
      <cdr:y>0.25757</cdr:y>
    </cdr:from>
    <cdr:to>
      <cdr:x>0.13244</cdr:x>
      <cdr:y>0.48786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0" y="557565"/>
          <a:ext cx="542411" cy="4985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11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0.33979</cdr:x>
      <cdr:y>0.39918</cdr:y>
    </cdr:from>
    <cdr:to>
      <cdr:x>0.51994</cdr:x>
      <cdr:y>0.5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1928010" y="1998696"/>
          <a:ext cx="1022183" cy="5048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1 852,2</a:t>
          </a:r>
          <a:endParaRPr lang="ru-RU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0.05302</cdr:x>
      <cdr:y>0.11018</cdr:y>
    </cdr:from>
    <cdr:to>
      <cdr:x>0.74655</cdr:x>
      <cdr:y>0.16179</cdr:y>
    </cdr:to>
    <cdr:sp macro="" textlink="">
      <cdr:nvSpPr>
        <cdr:cNvPr id="2" name="Прямоугольник 1"/>
        <cdr:cNvSpPr/>
      </cdr:nvSpPr>
      <cdr:spPr>
        <a:xfrm xmlns:a="http://schemas.openxmlformats.org/drawingml/2006/main" rot="5400000">
          <a:off x="1974799" y="-1124708"/>
          <a:ext cx="267213" cy="36576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ru-RU" sz="24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6" y="6"/>
            <a:ext cx="2971800" cy="499091"/>
          </a:xfrm>
          <a:prstGeom prst="rect">
            <a:avLst/>
          </a:prstGeom>
        </p:spPr>
        <p:txBody>
          <a:bodyPr vert="horz" lIns="92131" tIns="46066" rIns="92131" bIns="46066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7" y="6"/>
            <a:ext cx="2971800" cy="499091"/>
          </a:xfrm>
          <a:prstGeom prst="rect">
            <a:avLst/>
          </a:prstGeom>
        </p:spPr>
        <p:txBody>
          <a:bodyPr vert="horz" lIns="92131" tIns="46066" rIns="92131" bIns="46066" rtlCol="0"/>
          <a:lstStyle>
            <a:lvl1pPr algn="r">
              <a:defRPr sz="1200"/>
            </a:lvl1pPr>
          </a:lstStyle>
          <a:p>
            <a:fld id="{B89041E1-745A-4C03-A74C-F399652A8552}" type="datetimeFigureOut">
              <a:rPr lang="ru-RU" smtClean="0"/>
              <a:pPr/>
              <a:t>12.07.2021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4600"/>
            <a:ext cx="5969000" cy="3357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1" tIns="46066" rIns="92131" bIns="46066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1" y="4787128"/>
            <a:ext cx="5486400" cy="3916740"/>
          </a:xfrm>
          <a:prstGeom prst="rect">
            <a:avLst/>
          </a:prstGeom>
        </p:spPr>
        <p:txBody>
          <a:bodyPr vert="horz" lIns="92131" tIns="46066" rIns="92131" bIns="46066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6" y="9448185"/>
            <a:ext cx="2971800" cy="499090"/>
          </a:xfrm>
          <a:prstGeom prst="rect">
            <a:avLst/>
          </a:prstGeom>
        </p:spPr>
        <p:txBody>
          <a:bodyPr vert="horz" lIns="92131" tIns="46066" rIns="92131" bIns="46066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7" y="9448185"/>
            <a:ext cx="2971800" cy="499090"/>
          </a:xfrm>
          <a:prstGeom prst="rect">
            <a:avLst/>
          </a:prstGeom>
        </p:spPr>
        <p:txBody>
          <a:bodyPr vert="horz" lIns="92131" tIns="46066" rIns="92131" bIns="46066" rtlCol="0" anchor="b"/>
          <a:lstStyle>
            <a:lvl1pPr algn="r">
              <a:defRPr sz="1200"/>
            </a:lvl1pPr>
          </a:lstStyle>
          <a:p>
            <a:fld id="{AADA795E-F810-4CA6-BA04-1A5F1EBC86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48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99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9375" y="744538"/>
            <a:ext cx="6637338" cy="3733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DEFD74-927C-4457-BC0C-87E9201871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ru-RU" altLang="ru-RU" dirty="0"/>
          </a:p>
        </p:txBody>
      </p:sp>
      <p:sp>
        <p:nvSpPr>
          <p:cNvPr id="7173" name="Нижний колонтитул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1668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14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741172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15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144871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16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740592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17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2892493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30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9375" y="744538"/>
            <a:ext cx="6637338" cy="3733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DEFD74-927C-4457-BC0C-87E9201871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ru-RU" altLang="ru-RU" dirty="0"/>
          </a:p>
        </p:txBody>
      </p:sp>
      <p:sp>
        <p:nvSpPr>
          <p:cNvPr id="7173" name="Нижний колонтитул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053960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20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2141775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21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379572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22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219672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60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129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9707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8123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96541" indent="-229210" defTabSz="450459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4091" algn="l"/>
                <a:tab pos="894547" algn="l"/>
                <a:tab pos="1340230" algn="l"/>
                <a:tab pos="1792282" algn="l"/>
                <a:tab pos="2242739" algn="l"/>
                <a:tab pos="2688422" algn="l"/>
                <a:tab pos="3140471" algn="l"/>
                <a:tab pos="3590928" algn="l"/>
                <a:tab pos="4038205" algn="l"/>
                <a:tab pos="4490252" algn="l"/>
                <a:tab pos="4939120" algn="l"/>
                <a:tab pos="5386392" algn="l"/>
                <a:tab pos="5838443" algn="l"/>
                <a:tab pos="6284126" algn="l"/>
                <a:tab pos="6734584" algn="l"/>
                <a:tab pos="7186632" algn="l"/>
                <a:tab pos="7633908" algn="l"/>
                <a:tab pos="8084366" algn="l"/>
                <a:tab pos="8536414" algn="l"/>
                <a:tab pos="8982097" algn="l"/>
              </a:tabLs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D45574-110C-4AE9-B647-FA00281FB808}" type="slidenum">
              <a:rPr lang="ru-RU" altLang="ru-RU" sz="1200">
                <a:solidFill>
                  <a:srgbClr val="000000"/>
                </a:solidFill>
              </a:rPr>
              <a:pPr/>
              <a:t>23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7150" y="762000"/>
            <a:ext cx="6783388" cy="3814763"/>
          </a:xfrm>
          <a:solidFill>
            <a:srgbClr val="FFFFFF"/>
          </a:solidFill>
          <a:ln/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5175" y="4829087"/>
            <a:ext cx="5334177" cy="45733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177355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70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9375" y="744538"/>
            <a:ext cx="6637338" cy="3733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DEFD74-927C-4457-BC0C-87E9201871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ru-RU" altLang="ru-RU" dirty="0"/>
          </a:p>
        </p:txBody>
      </p:sp>
      <p:sp>
        <p:nvSpPr>
          <p:cNvPr id="7173" name="Нижний колонтитул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907054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180975" y="809625"/>
            <a:ext cx="7219950" cy="40608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26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3224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180975" y="809625"/>
            <a:ext cx="7219950" cy="40608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27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71975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180975" y="809625"/>
            <a:ext cx="7219950" cy="40608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28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10031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588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9375" y="744538"/>
            <a:ext cx="6637338" cy="3733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DEFD74-927C-4457-BC0C-87E9201871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ru-RU" altLang="ru-RU" dirty="0"/>
          </a:p>
        </p:txBody>
      </p:sp>
      <p:sp>
        <p:nvSpPr>
          <p:cNvPr id="7173" name="Нижний колонтитул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528201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180975" y="809625"/>
            <a:ext cx="7219950" cy="40608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46047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31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=""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1730" indent="-289126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56507" indent="-23130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19110" indent="-23130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1711" indent="-231301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44315" indent="-2313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06917" indent="-2313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69520" indent="-2313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32125" indent="-23130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ea typeface="MS PGothic" panose="020B0600070205080204" pitchFamily="34" charset="-128"/>
              </a:rPr>
              <a:pPr/>
              <a:t>3</a:t>
            </a:fld>
            <a:endParaRPr lang="ru-RU" altLang="ru-RU"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=""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597525" y="341313"/>
            <a:ext cx="3048000" cy="17145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=""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1858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9375" y="744538"/>
            <a:ext cx="6637338" cy="3733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71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DEFD74-927C-4457-BC0C-87E9201871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ru-RU" altLang="ru-RU" dirty="0"/>
          </a:p>
        </p:txBody>
      </p:sp>
      <p:sp>
        <p:nvSpPr>
          <p:cNvPr id="7173" name="Нижний колонтитул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4889" indent="-2864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5980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4371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2764" indent="-229194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115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9548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37942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96334" indent="-2291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598034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03200" y="746125"/>
            <a:ext cx="6645275" cy="373856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8856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03200" y="746125"/>
            <a:ext cx="6645275" cy="373856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3884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03200" y="746125"/>
            <a:ext cx="6645275" cy="373856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6254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03200" y="746125"/>
            <a:ext cx="6645275" cy="373856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726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03200" y="746125"/>
            <a:ext cx="6645275" cy="373856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E9786-85B0-4692-9D5A-044ADA7BB3B3}" type="slidenum">
              <a:rPr lang="ru-RU" altLang="ru-RU" smtClean="0"/>
              <a:pPr>
                <a:defRPr/>
              </a:pPr>
              <a:t>38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85250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=""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6192" indent="-28699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7989" indent="-22959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7184" indent="-22959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6380" indent="-229597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5575" indent="-2295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84770" indent="-2295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43967" indent="-2295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03162" indent="-2295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ea typeface="MS PGothic" panose="020B0600070205080204" pitchFamily="34" charset="-128"/>
              </a:rPr>
              <a:pPr/>
              <a:t>40</a:t>
            </a:fld>
            <a:endParaRPr lang="ru-RU" altLang="ru-RU"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=""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589588" y="342900"/>
            <a:ext cx="3065462" cy="1724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=""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9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75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68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=""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6072" indent="-28694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7803" indent="-22956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6922" indent="-22956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6042" indent="-22956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25163" indent="-229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84282" indent="-229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43404" indent="-229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02525" indent="-229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ea typeface="MS PGothic" panose="020B0600070205080204" pitchFamily="34" charset="-128"/>
              </a:rPr>
              <a:pPr/>
              <a:t>5</a:t>
            </a:fld>
            <a:endParaRPr lang="ru-RU" altLang="ru-RU"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=""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597525" y="341313"/>
            <a:ext cx="3049588" cy="17145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=""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400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A795E-F810-4CA6-BA04-1A5F1EBC861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92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="" xmlns:a16="http://schemas.microsoft.com/office/drawing/2014/main" id="{862C0F4A-5A38-417A-BBEA-602C7C291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8214" indent="-28777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51098" indent="-23021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11535" indent="-23021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71973" indent="-230219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32412" indent="-2302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92850" indent="-2302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53291" indent="-2302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13730" indent="-23021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884D3E-C54B-49FF-A22E-9221388FDE59}" type="slidenum">
              <a:rPr lang="ru-RU" altLang="ru-RU">
                <a:solidFill>
                  <a:prstClr val="black"/>
                </a:solidFill>
                <a:ea typeface="MS PGothic" panose="020B0600070205080204" pitchFamily="34" charset="-128"/>
              </a:rPr>
              <a:pPr/>
              <a:t>9</a:t>
            </a:fld>
            <a:endParaRPr lang="ru-RU" altLang="ru-RU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="" xmlns:a16="http://schemas.microsoft.com/office/drawing/2014/main" id="{BBD588DE-9E30-4698-A601-8EAE017C0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537200" y="341313"/>
            <a:ext cx="3043238" cy="17113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="" xmlns:a16="http://schemas.microsoft.com/office/drawing/2014/main" id="{89145C98-4E03-4925-AED9-061FF7246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ru-RU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964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14288" y="747713"/>
            <a:ext cx="6640513" cy="37353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6CCE5-0DD3-4337-8405-2A864E81EB09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610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14288" y="747713"/>
            <a:ext cx="6640513" cy="37353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6CCE5-0DD3-4337-8405-2A864E81EB09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27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C4D4-8F30-4FD4-9419-79299429172D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80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4343-31D2-4E10-9D50-4A1E171E9754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4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7D7-AE93-4E1A-9197-48ABD3E6B570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30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A84F-3E5D-4354-9D4F-1F8CCE13BB3B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8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AA34-2D01-4BC4-9245-F59ABAF37D7D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3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F6B0-DBB8-41D1-8429-41603BDB5C12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75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6BD7-8FB1-4C46-AEA0-E4F1171FA788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8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439D-8DCB-4974-82D2-6AD4AD94BD0D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D99D-6413-444B-A194-BAA6FBE58451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71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9CBB-8027-40A4-A344-89F85D6E517F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38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9F68-C296-4BB9-809E-2D4DD91FDB59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8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CF401-7816-4E1E-96C3-80B22AFAFA4C}" type="datetime1">
              <a:rPr lang="ru-RU" smtClean="0"/>
              <a:pPr/>
              <a:t>12.07.2021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16BDD-ECB7-4C86-83A2-DDBB799AEF9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44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5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5.jpe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1.jpe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chart" Target="../charts/char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2.jpe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3256" y="167951"/>
            <a:ext cx="8366021" cy="588751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ru-RU"/>
            </a:defPPr>
            <a:lvl1pPr algn="ctr" eaLnBrk="0" hangingPunct="0">
              <a:defRPr sz="20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 algn="l"/>
            <a:r>
              <a:rPr lang="ru-RU" dirty="0"/>
              <a:t>МИНИСТЕРСТВО ЭНЕРГЕТИКИ И ЖИЛИЩНО-КОММУНАЛЬНОГО ХОЗЯЙСТВА ТВЕРСКОЙ ОБЛАСТИ</a:t>
            </a:r>
            <a:endParaRPr lang="en-US" dirty="0"/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193876" y="2230834"/>
            <a:ext cx="10152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 исполнении программы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</a:t>
            </a:r>
            <a:endParaRPr lang="ru-RU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первом полугодии 2021 года и о прогнозе на 2 полугодие 2021 года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933208" y="5857450"/>
            <a:ext cx="6673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14 июля 2021 </a:t>
            </a: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года</a:t>
            </a:r>
          </a:p>
        </p:txBody>
      </p:sp>
    </p:spTree>
    <p:extLst>
      <p:ext uri="{BB962C8B-B14F-4D97-AF65-F5344CB8AC3E}">
        <p14:creationId xmlns:p14="http://schemas.microsoft.com/office/powerpoint/2010/main" val="197260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7600" y="191548"/>
            <a:ext cx="9916685" cy="97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37" tIns="54419" rIns="108837" bIns="54419" anchor="ctr"/>
          <a:lstStyle/>
          <a:p>
            <a:pPr algn="ctr">
              <a:defRPr/>
            </a:pPr>
            <a:endParaRPr lang="ru-RU" sz="2133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СРАВНЕНИЕ ОБЪЕМОВ </a:t>
            </a: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ИНВЕСТИЦИЙ ПАО «ГАЗПРОМ» </a:t>
            </a:r>
          </a:p>
          <a:p>
            <a:pPr algn="ctr">
              <a:defRPr/>
            </a:pP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 ПРОГРАММЫ ГАЗИФИКАЦИИ СУБЪЕКТОВ </a:t>
            </a: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ЦФО </a:t>
            </a:r>
            <a:endParaRPr lang="ru-RU" sz="2200" b="1" kern="0" dirty="0">
              <a:solidFill>
                <a:srgbClr val="A88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>
              <a:defRPr/>
            </a:pPr>
            <a:endParaRPr lang="ru-RU" sz="2133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601754" y="6342795"/>
            <a:ext cx="454483" cy="365125"/>
          </a:xfrm>
        </p:spPr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10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53227" y="48776"/>
            <a:ext cx="893173" cy="111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1326330845"/>
              </p:ext>
            </p:extLst>
          </p:nvPr>
        </p:nvGraphicFramePr>
        <p:xfrm>
          <a:off x="1370166" y="1251696"/>
          <a:ext cx="9200981" cy="5273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79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863752" y="1340771"/>
            <a:ext cx="4464496" cy="1224135"/>
          </a:xfrm>
          <a:prstGeom prst="roundRect">
            <a:avLst>
              <a:gd name="adj" fmla="val 15847"/>
            </a:avLst>
          </a:prstGeom>
          <a:noFill/>
          <a:ln w="22225">
            <a:noFill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endParaRPr lang="ru-RU" sz="16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175" y="67470"/>
            <a:ext cx="111198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ПРОГРАММА ООО «ГАЗПРОМ МЕЖРЕГИОНГАЗ» </a:t>
            </a:r>
          </a:p>
          <a:p>
            <a:pPr algn="ctr">
              <a:defRPr/>
            </a:pP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«ГАЗИФИКАЦИЯ РЕГИОНОВ РФ» ТВЕРСКАЯ ОБЛАСТЬ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2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50770" y="6413423"/>
            <a:ext cx="477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09028"/>
              </p:ext>
            </p:extLst>
          </p:nvPr>
        </p:nvGraphicFramePr>
        <p:xfrm>
          <a:off x="1096811" y="992500"/>
          <a:ext cx="10528343" cy="55210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11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573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3201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1793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4917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578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объекта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Обязательства ПАО «Газпром» (межпоселковые газопроводы)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21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Протяженность, км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 по плану-графику синхронизации 2021 года</a:t>
                      </a:r>
                      <a:endParaRPr lang="ru-RU" sz="1600" dirty="0"/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Текущий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статус, </a:t>
                      </a:r>
                    </a:p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подрядчик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ПИР 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СМР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851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Вводные объекты 2021 года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300" dirty="0"/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57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Газопровод межпоселковый 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до </a:t>
                      </a:r>
                      <a:r>
                        <a:rPr lang="ru-RU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п.Жарковский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18,1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2018-2020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Строительно-монтажные работы, СМУ-53,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 Санкт-Петербург 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0322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Вводные объекты 2022 года</a:t>
                      </a:r>
                      <a:endParaRPr lang="ru-RU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215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itchFamily="18" charset="0"/>
                          <a:cs typeface="Times New Roman" pitchFamily="18" charset="0"/>
                        </a:rPr>
                        <a:t>Газопровод 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межпоселковый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itchFamily="18" charset="0"/>
                          <a:cs typeface="Times New Roman" pitchFamily="18" charset="0"/>
                        </a:rPr>
                        <a:t>ГРС «Бежецк»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г.Красный </a:t>
                      </a:r>
                      <a:r>
                        <a:rPr lang="ru-RU" sz="1600" dirty="0">
                          <a:latin typeface="Times New Roman" pitchFamily="18" charset="0"/>
                          <a:cs typeface="Times New Roman" pitchFamily="18" charset="0"/>
                        </a:rPr>
                        <a:t>Холм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49,2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2018-2020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Конкурентные процедуры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строительно-монтажные работы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98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Times New Roman" pitchFamily="18" charset="0"/>
                          <a:cs typeface="Times New Roman" pitchFamily="18" charset="0"/>
                        </a:rPr>
                        <a:t>Газопровод межпоселковый г.Красный Холм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600" dirty="0">
                          <a:latin typeface="Times New Roman" pitchFamily="18" charset="0"/>
                          <a:cs typeface="Times New Roman" pitchFamily="18" charset="0"/>
                        </a:rPr>
                        <a:t>п.Молоково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2018-2020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Строительно-монтажные работы, СМУ-53,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 Санкт-Петербург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72011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Газопровод межпоселковый д.Ярославищи – с. Нерль Калязинского района 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19,9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2018-2020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Строительно-монтажные работы, АО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«</a:t>
                      </a:r>
                      <a:r>
                        <a:rPr lang="ru-RU" sz="16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Теплогаз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-инжиниринг», г. Саратов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5808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Газопровод межпоселковый  д.Черничено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д.Нестерово Старицкого района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46,1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2018-2021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Конкурентные процедуры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строительно-монтажные работы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8" name="Блок-схема: узел 7"/>
          <p:cNvSpPr/>
          <p:nvPr/>
        </p:nvSpPr>
        <p:spPr>
          <a:xfrm>
            <a:off x="11356768" y="2687664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11369196" y="3502986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11356768" y="4219358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11369197" y="4940282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11373081" y="5751052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747" y="36563"/>
            <a:ext cx="873452" cy="8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155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863752" y="1340771"/>
            <a:ext cx="4464496" cy="1224135"/>
          </a:xfrm>
          <a:prstGeom prst="roundRect">
            <a:avLst>
              <a:gd name="adj" fmla="val 15847"/>
            </a:avLst>
          </a:prstGeom>
          <a:noFill/>
          <a:ln w="22225">
            <a:noFill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endParaRPr lang="ru-RU" sz="16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946" y="128444"/>
            <a:ext cx="111198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ПРОГРАММА ООО «ГАЗПРОМ МЕЖРЕГИОНГАЗ» </a:t>
            </a:r>
          </a:p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«ГАЗИФИКАЦИЯ РЕГИОНОВ РФ» ТВЕРСКАЯ </a:t>
            </a: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ОБЛАСТЬ </a:t>
            </a:r>
          </a:p>
          <a:p>
            <a:pPr algn="ctr">
              <a:defRPr/>
            </a:pP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(продолжение</a:t>
            </a: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53914" y="6386066"/>
            <a:ext cx="455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04787"/>
              </p:ext>
            </p:extLst>
          </p:nvPr>
        </p:nvGraphicFramePr>
        <p:xfrm>
          <a:off x="1246984" y="1239758"/>
          <a:ext cx="10211041" cy="52799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7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5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850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169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8510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49213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705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объекта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Обязательства ПАО «Газпром» (межпоселковые газопроводы)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94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Протяжен-</a:t>
                      </a:r>
                      <a:r>
                        <a:rPr lang="ru-RU" sz="16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ность</a:t>
                      </a:r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км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 по плану-графику синхронизации 2021 года</a:t>
                      </a:r>
                      <a:endParaRPr lang="ru-RU" sz="1600" dirty="0"/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Текущий статус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ПИР 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СМР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59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Вводные объекты 2022 года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29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Газопровод межпоселковый д.Максимово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 </a:t>
                      </a: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д.Луковниково  Старицкого района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2020-2021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проектной документации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5274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Газопровод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межпоселковый от </a:t>
                      </a:r>
                      <a:endParaRPr lang="ru-RU" sz="1600" b="0" i="0" u="none" strike="noStrike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п. Сонково 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</a:t>
                      </a:r>
                      <a:r>
                        <a:rPr lang="ru-RU" sz="16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с.п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Пищалкино и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д. </a:t>
                      </a:r>
                      <a:r>
                        <a:rPr lang="ru-RU" sz="1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Сергеевское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Сонковского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района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36,0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2018-2020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Заключение контракта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строительно-монтажные работы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7936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Вводные объекты 2023 года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8496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Газопровод межпоселковый                         д. Высоково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д. Устиново с отводами в </a:t>
                      </a:r>
                      <a:r>
                        <a:rPr lang="ru-RU" sz="16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Калязинском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районе 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15,3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2021-2022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2022-2023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проектной документации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850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Вводные объекты 2024 года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03636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Газопровод-отвод </a:t>
                      </a:r>
                      <a:r>
                        <a:rPr lang="ru-RU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г.Ржев</a:t>
                      </a: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ru-RU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г.Нелидово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 строительство 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ГРС 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Нелидово, ГРС Оленино, </a:t>
                      </a:r>
                      <a:r>
                        <a:rPr lang="ru-RU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ГРС </a:t>
                      </a:r>
                      <a:r>
                        <a:rPr lang="ru-RU" sz="1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Западная Двина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148,3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2021-2024</a:t>
                      </a: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Согласование проектной документации</a:t>
                      </a:r>
                      <a:endParaRPr lang="ru-RU" sz="16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3" marR="6383" marT="638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0" name="Блок-схема: узел 9"/>
          <p:cNvSpPr/>
          <p:nvPr/>
        </p:nvSpPr>
        <p:spPr>
          <a:xfrm>
            <a:off x="11224912" y="3087959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11211053" y="3888074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11224909" y="4919469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Блок-схема: узел 15"/>
          <p:cNvSpPr/>
          <p:nvPr/>
        </p:nvSpPr>
        <p:spPr>
          <a:xfrm>
            <a:off x="11211054" y="6105022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6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">
            <a:extLst>
              <a:ext uri="{FF2B5EF4-FFF2-40B4-BE49-F238E27FC236}">
                <a16:creationId xmlns="" xmlns:a16="http://schemas.microsoft.com/office/drawing/2014/main" id="{A89DAB9D-D7D9-493F-8E6F-A4FEBA72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448463" y="369382"/>
            <a:ext cx="960000" cy="1181973"/>
          </a:xfrm>
          <a:prstGeom prst="rect">
            <a:avLst/>
          </a:prstGeom>
          <a:noFill/>
        </p:spPr>
      </p:pic>
      <p:sp>
        <p:nvSpPr>
          <p:cNvPr id="19" name="Номер слайда 7">
            <a:extLst>
              <a:ext uri="{FF2B5EF4-FFF2-40B4-BE49-F238E27FC236}">
                <a16:creationId xmlns="" xmlns:a16="http://schemas.microsoft.com/office/drawing/2014/main" id="{C14512CD-ADC0-4DBA-AA57-60413F7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47" y="6395406"/>
            <a:ext cx="548694" cy="365125"/>
          </a:xfrm>
        </p:spPr>
        <p:txBody>
          <a:bodyPr/>
          <a:lstStyle/>
          <a:p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6188726" y="2158694"/>
            <a:ext cx="433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ОБЪЕКТОВ ГАЗИФИКАЦИИ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3332501" y="2912963"/>
            <a:ext cx="717017" cy="57959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4086104" y="2972281"/>
            <a:ext cx="577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МУНИЦИПАЛЬНЫХ ОБРАЗОВАНИЯХ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6995372" y="3754124"/>
            <a:ext cx="1363200" cy="5249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338,0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69ABAC6-1C60-4690-B382-5A3E6D364736}"/>
              </a:ext>
            </a:extLst>
          </p:cNvPr>
          <p:cNvSpPr txBox="1"/>
          <p:nvPr/>
        </p:nvSpPr>
        <p:spPr>
          <a:xfrm>
            <a:off x="8473301" y="3785787"/>
            <a:ext cx="226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МЛН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РУБЛЕЙ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062518" y="4630463"/>
            <a:ext cx="1509357" cy="496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7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114,4</a:t>
            </a:r>
            <a:r>
              <a:rPr lang="ru-RU" sz="2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км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7" y="1979274"/>
            <a:ext cx="9919334" cy="204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5452850" y="2120956"/>
            <a:ext cx="717017" cy="579599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6" y="3651029"/>
            <a:ext cx="9919335" cy="48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Заголовок 20"/>
          <p:cNvSpPr txBox="1">
            <a:spLocks/>
          </p:cNvSpPr>
          <p:nvPr/>
        </p:nvSpPr>
        <p:spPr>
          <a:xfrm>
            <a:off x="1155258" y="479988"/>
            <a:ext cx="10360589" cy="978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300" dirty="0" smtClean="0"/>
              <a:t>ОБЯЗАТЕЛЬСТВА РЕГИОНА В РАМКАХ СИНХРОНИЗАЦИИ С</a:t>
            </a:r>
          </a:p>
          <a:p>
            <a:r>
              <a:rPr lang="ru-RU" sz="2300" dirty="0" smtClean="0"/>
              <a:t> ПРОГРАММОЙ ООО </a:t>
            </a:r>
            <a:r>
              <a:rPr lang="ru-RU" sz="2300" dirty="0"/>
              <a:t>«ГАЗПРОМ </a:t>
            </a:r>
            <a:r>
              <a:rPr lang="ru-RU" sz="2300" dirty="0" smtClean="0"/>
              <a:t>МЕЖРЕГИОНГАЗ» </a:t>
            </a:r>
            <a:r>
              <a:rPr lang="ru-RU" sz="2300" dirty="0"/>
              <a:t>НА 2021 ГОД</a:t>
            </a:r>
          </a:p>
          <a:p>
            <a:endParaRPr lang="ru-RU" sz="2300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555664" y="2175801"/>
            <a:ext cx="287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СТРОИТЕЛЬСТВО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893869" y="2996445"/>
            <a:ext cx="5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2555664" y="3787105"/>
            <a:ext cx="717017" cy="57959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3311039" y="3842559"/>
            <a:ext cx="402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КОНТРАКТА НА СУММУ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6" y="2842638"/>
            <a:ext cx="9919335" cy="487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5" y="4501375"/>
            <a:ext cx="9919336" cy="630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555664" y="4699245"/>
            <a:ext cx="609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ПРОТЯЖЕННОСТЬ ГАЗОВЫХ СЕТЕЙ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24366" y="5349667"/>
            <a:ext cx="9932995" cy="20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36902" y="6363319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14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68585" y="28926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40171" y="1996555"/>
            <a:ext cx="3914623" cy="337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Жарковский район</a:t>
            </a:r>
          </a:p>
          <a:p>
            <a:pPr algn="ctr"/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сети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п.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Жарковский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29 км,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ПЭ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225,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219, 100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63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мм)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ОАО «</a:t>
            </a:r>
            <a:r>
              <a:rPr lang="ru-RU" sz="18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Тверьгазстрой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(контракт от 08.02.2021,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128,5 млн рублей)</a:t>
            </a: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60 %</a:t>
            </a: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  <a:endParaRPr lang="ru-RU" sz="18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работ 01.09.2021)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D:\на отправку\jar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943" y="1199162"/>
            <a:ext cx="637915" cy="7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899650" y="140037"/>
            <a:ext cx="1085514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/>
              <a:t>ХОД РЕАЛИЗАЦИИ ОБЪЕКТОВ </a:t>
            </a:r>
            <a:r>
              <a:rPr lang="ru-RU" sz="2200" dirty="0"/>
              <a:t>СИНХРОНИЗАЦИИ С ПРОГРАММОЙ </a:t>
            </a:r>
          </a:p>
          <a:p>
            <a:r>
              <a:rPr lang="ru-RU" sz="2200" dirty="0"/>
              <a:t>ООО «ГАЗПРОМ МЕЖРЕГИОНГАЗ» </a:t>
            </a:r>
            <a:r>
              <a:rPr lang="ru-RU" sz="2200" dirty="0" smtClean="0"/>
              <a:t>В 2021 ГОДУ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2" r="58" b="7096"/>
          <a:stretch/>
        </p:blipFill>
        <p:spPr>
          <a:xfrm>
            <a:off x="1170190" y="1199162"/>
            <a:ext cx="6585308" cy="44670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904" y="5770338"/>
            <a:ext cx="718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Перевод 3 угольных котельных общей мощностью 6 МВт на природный газ будет выполнен в рамках адресной инвестиционной программы в 2022 году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Блок-схема: узел 11"/>
          <p:cNvSpPr/>
          <p:nvPr/>
        </p:nvSpPr>
        <p:spPr>
          <a:xfrm>
            <a:off x="11391166" y="5071139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159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62036" y="6380572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15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95445" y="22826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469025" y="1990215"/>
            <a:ext cx="4210080" cy="308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Молоковский</a:t>
            </a:r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</a:t>
            </a:r>
          </a:p>
          <a:p>
            <a:pPr algn="ctr"/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сети </a:t>
            </a:r>
            <a:endParaRPr lang="ru-RU" sz="186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п.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Молоково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23,8 км, ПЭ, 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мм)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ОАО «</a:t>
            </a:r>
            <a:r>
              <a:rPr lang="ru-RU" sz="18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Тверьгазстрой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(контракт от 24.02.2021,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44,8 млн рублей)</a:t>
            </a: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01.09.2021*)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3" name="Picture 9" descr="D:\на отправку\mol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47" y="1329335"/>
            <a:ext cx="587689" cy="7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823961" y="134532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/>
              <a:t>ХОД РЕАЛИЗАЦИИ ОБЪЕКТОВ </a:t>
            </a:r>
            <a:r>
              <a:rPr lang="ru-RU" sz="2200" dirty="0"/>
              <a:t>СИНХРОНИЗАЦИИ С ПРОГРАММОЙ </a:t>
            </a:r>
          </a:p>
          <a:p>
            <a:r>
              <a:rPr lang="ru-RU" sz="2200" dirty="0"/>
              <a:t>ООО «ГАЗПРОМ МЕЖРЕГИОНГАЗ» </a:t>
            </a:r>
            <a:r>
              <a:rPr lang="ru-RU" altLang="ru-RU" sz="2200" dirty="0" smtClean="0"/>
              <a:t>В 2021 ГОДУ </a:t>
            </a:r>
          </a:p>
          <a:p>
            <a:r>
              <a:rPr lang="ru-RU" altLang="ru-RU" sz="2200" dirty="0" smtClean="0"/>
              <a:t>(продолжение)</a:t>
            </a:r>
            <a:endParaRPr lang="ru-RU" altLang="ru-RU" sz="2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4272" r="1083" b="9702"/>
          <a:stretch/>
        </p:blipFill>
        <p:spPr>
          <a:xfrm>
            <a:off x="1162228" y="1490587"/>
            <a:ext cx="6300600" cy="3649054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339261" y="5317770"/>
            <a:ext cx="7001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Красный Холм - Молоково  будет построен ПАО «Газпром» в 2022 году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**Перевод 2 котельных общей мощностью 6,9 МВт на природный газ будет выполнен в рамках адресной инвестиционной программы в 2022 году</a:t>
            </a:r>
          </a:p>
        </p:txBody>
      </p:sp>
      <p:pic>
        <p:nvPicPr>
          <p:cNvPr id="1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Блок-схема: узел 14"/>
          <p:cNvSpPr/>
          <p:nvPr/>
        </p:nvSpPr>
        <p:spPr>
          <a:xfrm>
            <a:off x="11319914" y="4774256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105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698457" y="6412120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r>
              <a:rPr lang="ru-RU" alt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960908" y="163987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/>
              <a:t>ХОД РЕАЛИЗАЦИИ ОБЪЕКТОВ </a:t>
            </a:r>
            <a:r>
              <a:rPr lang="ru-RU" sz="2200" dirty="0"/>
              <a:t>СИНХРОНИЗАЦИИ С ПРОГРАММОЙ </a:t>
            </a:r>
          </a:p>
          <a:p>
            <a:r>
              <a:rPr lang="ru-RU" sz="2200" dirty="0"/>
              <a:t>ООО «ГАЗПРОМ МЕЖРЕГИОНГАЗ» </a:t>
            </a:r>
            <a:r>
              <a:rPr lang="ru-RU" altLang="ru-RU" sz="2200" dirty="0" smtClean="0"/>
              <a:t>В 2021 ГОДУ</a:t>
            </a:r>
          </a:p>
          <a:p>
            <a:r>
              <a:rPr lang="ru-RU" altLang="ru-RU" sz="2200" dirty="0" smtClean="0"/>
              <a:t>(продолжение</a:t>
            </a:r>
            <a:r>
              <a:rPr lang="ru-RU" altLang="ru-RU" sz="2200" dirty="0"/>
              <a:t>)</a:t>
            </a:r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85258" y="6265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668063" y="2239912"/>
            <a:ext cx="4977073" cy="343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Осташковский</a:t>
            </a:r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городской округ</a:t>
            </a:r>
          </a:p>
          <a:p>
            <a:pPr algn="ctr" fontAlgn="ctr"/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газовые сети в </a:t>
            </a:r>
            <a:r>
              <a:rPr lang="ru-RU" sz="2000" dirty="0" smtClean="0">
                <a:latin typeface="Times New Roman"/>
              </a:rPr>
              <a:t>д</a:t>
            </a:r>
            <a:r>
              <a:rPr lang="ru-RU" sz="2000" dirty="0">
                <a:latin typeface="Times New Roman"/>
              </a:rPr>
              <a:t>. Залучье, </a:t>
            </a:r>
            <a:endParaRPr lang="ru-RU" sz="2000" dirty="0" smtClean="0">
              <a:latin typeface="Times New Roman"/>
            </a:endParaRPr>
          </a:p>
          <a:p>
            <a:pPr algn="ctr" fontAlgn="ctr"/>
            <a:r>
              <a:rPr lang="ru-RU" sz="2000" dirty="0" smtClean="0">
                <a:latin typeface="Times New Roman"/>
              </a:rPr>
              <a:t>д</a:t>
            </a:r>
            <a:r>
              <a:rPr lang="ru-RU" sz="2000" dirty="0">
                <a:latin typeface="Times New Roman"/>
              </a:rPr>
              <a:t>. Жулево, д. </a:t>
            </a:r>
            <a:r>
              <a:rPr lang="ru-RU" sz="2000" dirty="0" smtClean="0">
                <a:latin typeface="Times New Roman"/>
              </a:rPr>
              <a:t>Никольское, д</a:t>
            </a:r>
            <a:r>
              <a:rPr lang="ru-RU" sz="2000" dirty="0">
                <a:latin typeface="Times New Roman"/>
              </a:rPr>
              <a:t>. Нескучное, </a:t>
            </a:r>
            <a:endParaRPr lang="ru-RU" sz="2000" dirty="0" smtClean="0">
              <a:latin typeface="Times New Roman"/>
            </a:endParaRPr>
          </a:p>
          <a:p>
            <a:pPr algn="ctr" fontAlgn="ctr"/>
            <a:r>
              <a:rPr lang="ru-RU" sz="2000" dirty="0" smtClean="0">
                <a:latin typeface="Times New Roman"/>
              </a:rPr>
              <a:t>д</a:t>
            </a:r>
            <a:r>
              <a:rPr lang="ru-RU" sz="2000" dirty="0">
                <a:latin typeface="Times New Roman"/>
              </a:rPr>
              <a:t>. Малое Ронское, </a:t>
            </a:r>
            <a:r>
              <a:rPr lang="ru-RU" sz="2000" dirty="0" smtClean="0">
                <a:latin typeface="Times New Roman"/>
              </a:rPr>
              <a:t>д</a:t>
            </a:r>
            <a:r>
              <a:rPr lang="ru-RU" sz="2000" dirty="0">
                <a:latin typeface="Times New Roman"/>
              </a:rPr>
              <a:t>. Большое Ронское </a:t>
            </a:r>
            <a:endParaRPr lang="ru-RU" sz="2000" dirty="0" smtClean="0">
              <a:latin typeface="Times New Roman"/>
            </a:endParaRPr>
          </a:p>
          <a:p>
            <a:pPr algn="ctr" font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5,7 км, ПЭ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100, 110, 63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мм)</a:t>
            </a:r>
          </a:p>
          <a:p>
            <a:pPr algn="ctr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ССМП «</a:t>
            </a:r>
            <a:r>
              <a:rPr lang="ru-RU" sz="18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Стройгаз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 Ржев (контракт от 26.03.2021,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22,8 млн рублей)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30.09.2021)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D:\на отправку\ost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41" y="1444797"/>
            <a:ext cx="646693" cy="7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20481" b="11771"/>
          <a:stretch/>
        </p:blipFill>
        <p:spPr>
          <a:xfrm>
            <a:off x="1294931" y="1444797"/>
            <a:ext cx="4840361" cy="22646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16361"/>
          <a:stretch/>
        </p:blipFill>
        <p:spPr>
          <a:xfrm>
            <a:off x="1294931" y="3805335"/>
            <a:ext cx="4840361" cy="2503038"/>
          </a:xfrm>
          <a:prstGeom prst="rect">
            <a:avLst/>
          </a:prstGeom>
        </p:spPr>
      </p:pic>
      <p:pic>
        <p:nvPicPr>
          <p:cNvPr id="9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Блок-схема: узел 9"/>
          <p:cNvSpPr/>
          <p:nvPr/>
        </p:nvSpPr>
        <p:spPr>
          <a:xfrm>
            <a:off x="10833026" y="5415523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961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54154" y="6337439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17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874013" y="141177"/>
            <a:ext cx="1085514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/>
              <a:t>ХОД РЕАЛИЗАЦИИ ОБЪЕКТОВ </a:t>
            </a:r>
            <a:r>
              <a:rPr lang="ru-RU" sz="2200" dirty="0"/>
              <a:t>СИНХРОНИЗАЦИИ С ПРОГРАММОЙ </a:t>
            </a:r>
          </a:p>
          <a:p>
            <a:r>
              <a:rPr lang="ru-RU" sz="2200" dirty="0"/>
              <a:t>ООО «ГАЗПРОМ МЕЖРЕГИОНГАЗ» </a:t>
            </a:r>
            <a:r>
              <a:rPr lang="ru-RU" altLang="ru-RU" sz="2200" dirty="0" smtClean="0"/>
              <a:t>В 2021 ГОДУ </a:t>
            </a:r>
          </a:p>
          <a:p>
            <a:r>
              <a:rPr lang="ru-RU" altLang="ru-RU" sz="2200" dirty="0" smtClean="0"/>
              <a:t>(продолжение</a:t>
            </a:r>
            <a:r>
              <a:rPr lang="ru-RU" altLang="ru-RU" sz="2200" dirty="0"/>
              <a:t>)</a:t>
            </a:r>
          </a:p>
          <a:p>
            <a:endParaRPr lang="ru-RU" altLang="ru-RU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6947117" y="2130927"/>
            <a:ext cx="3866832" cy="375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Краснохолмский </a:t>
            </a:r>
            <a:endParaRPr lang="ru-RU" sz="1867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муниципальный </a:t>
            </a:r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округ</a:t>
            </a:r>
          </a:p>
          <a:p>
            <a:pPr algn="ctr"/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газовые сети </a:t>
            </a:r>
            <a:endParaRPr lang="ru-RU" sz="186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Красный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Холм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55,9 км,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ПЭ, 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225, 160, 110, 63 мм)</a:t>
            </a:r>
            <a:endParaRPr lang="ru-RU" sz="18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ОАО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867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Тверьгазстрой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(контракт от 09.03.2021,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141,9 млн рублей)</a:t>
            </a: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34%</a:t>
            </a: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</a:t>
            </a:r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 </a:t>
            </a:r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года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30.09.2022)</a:t>
            </a:r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68584" y="0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на отправку\kh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97" y="1415518"/>
            <a:ext cx="570645" cy="6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" b="12909"/>
          <a:stretch/>
        </p:blipFill>
        <p:spPr>
          <a:xfrm>
            <a:off x="1364969" y="1216415"/>
            <a:ext cx="5078560" cy="5348373"/>
          </a:xfrm>
          <a:prstGeom prst="rect">
            <a:avLst/>
          </a:prstGeom>
        </p:spPr>
      </p:pic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Блок-схема: узел 8"/>
          <p:cNvSpPr/>
          <p:nvPr/>
        </p:nvSpPr>
        <p:spPr>
          <a:xfrm>
            <a:off x="10571768" y="5581778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991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88989" y="2091906"/>
            <a:ext cx="9988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Раздел </a:t>
            </a:r>
            <a:r>
              <a:rPr lang="ru-RU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ru-RU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объектов муниципальной собственности</a:t>
            </a:r>
            <a:endParaRPr lang="ru-RU" sz="4000" b="1" dirty="0"/>
          </a:p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542487" y="6353656"/>
            <a:ext cx="438224" cy="365124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0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">
            <a:extLst>
              <a:ext uri="{FF2B5EF4-FFF2-40B4-BE49-F238E27FC236}">
                <a16:creationId xmlns="" xmlns:a16="http://schemas.microsoft.com/office/drawing/2014/main" id="{A89DAB9D-D7D9-493F-8E6F-A4FEBA72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448463" y="369382"/>
            <a:ext cx="960000" cy="1181973"/>
          </a:xfrm>
          <a:prstGeom prst="rect">
            <a:avLst/>
          </a:prstGeom>
          <a:noFill/>
        </p:spPr>
      </p:pic>
      <p:sp>
        <p:nvSpPr>
          <p:cNvPr id="19" name="Номер слайда 7">
            <a:extLst>
              <a:ext uri="{FF2B5EF4-FFF2-40B4-BE49-F238E27FC236}">
                <a16:creationId xmlns="" xmlns:a16="http://schemas.microsoft.com/office/drawing/2014/main" id="{C14512CD-ADC0-4DBA-AA57-60413F7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47" y="6395406"/>
            <a:ext cx="548694" cy="365125"/>
          </a:xfrm>
        </p:spPr>
        <p:txBody>
          <a:bodyPr/>
          <a:lstStyle/>
          <a:p>
            <a:r>
              <a:rPr lang="ru-RU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endParaRPr lang="ru-RU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6188726" y="2158694"/>
            <a:ext cx="433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ОБЪЕКТОВ ГАЗИФИКАЦИИ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3332501" y="2912963"/>
            <a:ext cx="717017" cy="57959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4086104" y="2972281"/>
            <a:ext cx="577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МУНИЦИПАЛЬНЫХ ОБРАЗОВАНИЯХ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7024822" y="3794207"/>
            <a:ext cx="1363200" cy="5249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71,5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69ABAC6-1C60-4690-B382-5A3E6D364736}"/>
              </a:ext>
            </a:extLst>
          </p:cNvPr>
          <p:cNvSpPr txBox="1"/>
          <p:nvPr/>
        </p:nvSpPr>
        <p:spPr>
          <a:xfrm>
            <a:off x="8428687" y="3814380"/>
            <a:ext cx="224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МЛН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РУБЛЕЙ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062518" y="4630463"/>
            <a:ext cx="1509357" cy="496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27,9 </a:t>
            </a:r>
            <a:r>
              <a:rPr lang="ru-RU" sz="25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км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7" y="1979274"/>
            <a:ext cx="9919334" cy="204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5452850" y="2120956"/>
            <a:ext cx="717017" cy="579599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6" y="3651029"/>
            <a:ext cx="9919335" cy="48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555664" y="2175801"/>
            <a:ext cx="287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СТРОИТЕЛЬСТВО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893869" y="2996445"/>
            <a:ext cx="5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2615484" y="3783482"/>
            <a:ext cx="717017" cy="57959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3383691" y="3842448"/>
            <a:ext cx="402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КОНТРАКТА НА СУММУ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6" y="2842638"/>
            <a:ext cx="9919335" cy="487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5" y="4501375"/>
            <a:ext cx="9919336" cy="630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555664" y="4699245"/>
            <a:ext cx="550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ПРОТЯЖЕННОСТЬ ГАЗОВЫХ СЕТЕЙ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24366" y="5349667"/>
            <a:ext cx="9932995" cy="20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20"/>
          <p:cNvSpPr txBox="1">
            <a:spLocks/>
          </p:cNvSpPr>
          <p:nvPr/>
        </p:nvSpPr>
        <p:spPr>
          <a:xfrm>
            <a:off x="928463" y="551936"/>
            <a:ext cx="10858576" cy="73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МЕРОПРИЯТИЯ </a:t>
            </a:r>
            <a:r>
              <a:rPr lang="ru-RU" sz="2200" dirty="0"/>
              <a:t>ПО ПРОГРАММЕ ГАЗИФИКАЦИИ </a:t>
            </a:r>
          </a:p>
          <a:p>
            <a:r>
              <a:rPr lang="ru-RU" sz="2200" dirty="0"/>
              <a:t>ОБЪЕКТОВ МУНИЦИПАЛЬНОЙ СОБСТВЕННОСТИ НА 2021 ГОД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2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2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12067" y="6358706"/>
            <a:ext cx="326679" cy="365125"/>
          </a:xfrm>
        </p:spPr>
        <p:txBody>
          <a:bodyPr vert="horz" lIns="91440" tIns="45720" rIns="91440" bIns="45720" rtlCol="0" anchor="ctr"/>
          <a:lstStyle/>
          <a:p>
            <a:pPr algn="ctr"/>
            <a:fld id="{3E716BDD-ECB7-4C86-83A2-DDBB799AEF99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36481" y="259629"/>
            <a:ext cx="11075586" cy="46204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0" hangingPunct="0">
              <a:defRPr sz="24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ru-RU" sz="2200" dirty="0"/>
              <a:t>Цели и задачи программы газификации</a:t>
            </a:r>
            <a:endParaRPr lang="en-US" sz="2200" dirty="0"/>
          </a:p>
        </p:txBody>
      </p:sp>
      <p:pic>
        <p:nvPicPr>
          <p:cNvPr id="6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946" y="961670"/>
            <a:ext cx="127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</a:t>
            </a:r>
            <a:r>
              <a:rPr lang="ru-RU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8427" y="1048021"/>
            <a:ext cx="92446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  <a:defRPr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Повышение качества и уровня жизни населения Тверской области</a:t>
            </a:r>
          </a:p>
          <a:p>
            <a:pPr>
              <a:spcBef>
                <a:spcPts val="2400"/>
              </a:spcBef>
              <a:defRPr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Экономическое развитие региона</a:t>
            </a:r>
          </a:p>
          <a:p>
            <a:pPr>
              <a:spcBef>
                <a:spcPts val="2400"/>
              </a:spcBef>
              <a:defRPr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Обеспечение надежного и бесперебойного газоснабжения </a:t>
            </a:r>
          </a:p>
          <a:p>
            <a:pPr>
              <a:spcBef>
                <a:spcPts val="2400"/>
              </a:spcBef>
              <a:defRPr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Предоставление возможности перевода промышленных предприятий,   объектов коммунальной и социальной инфраструктур на природный газ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28065" y="4247867"/>
            <a:ext cx="14015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7240" y="4302135"/>
            <a:ext cx="949576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800"/>
              </a:spcBef>
              <a:buFontTx/>
              <a:buChar char="-"/>
              <a:defRPr/>
            </a:pP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всех центров муниципальных образований Тверской области (строительство межпоселковых и распределительных газопроводов</a:t>
            </a: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9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F5068313-3F7C-482D-B263-64F377AAD1B4}"/>
              </a:ext>
            </a:extLst>
          </p:cNvPr>
          <p:cNvCxnSpPr/>
          <p:nvPr/>
        </p:nvCxnSpPr>
        <p:spPr>
          <a:xfrm>
            <a:off x="2333120" y="1618883"/>
            <a:ext cx="7735146" cy="2474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="" xmlns:a16="http://schemas.microsoft.com/office/drawing/2014/main" id="{36A8EF37-F791-4E63-8921-DC4496CDB230}"/>
              </a:ext>
            </a:extLst>
          </p:cNvPr>
          <p:cNvCxnSpPr/>
          <p:nvPr/>
        </p:nvCxnSpPr>
        <p:spPr>
          <a:xfrm>
            <a:off x="2333120" y="2250612"/>
            <a:ext cx="773514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BD89CFCB-ED8A-4B20-8F90-312BD089F46D}"/>
              </a:ext>
            </a:extLst>
          </p:cNvPr>
          <p:cNvCxnSpPr/>
          <p:nvPr/>
        </p:nvCxnSpPr>
        <p:spPr>
          <a:xfrm>
            <a:off x="2333120" y="5018230"/>
            <a:ext cx="773514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="" xmlns:a16="http://schemas.microsoft.com/office/drawing/2014/main" id="{550AF6FA-FE58-4807-8C76-F87EE914E186}"/>
              </a:ext>
            </a:extLst>
          </p:cNvPr>
          <p:cNvCxnSpPr/>
          <p:nvPr/>
        </p:nvCxnSpPr>
        <p:spPr>
          <a:xfrm flipV="1">
            <a:off x="2333120" y="5974155"/>
            <a:ext cx="7735146" cy="2550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52B129CF-77C7-438A-BD47-AEE7E591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00129" y="4971034"/>
            <a:ext cx="949576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800"/>
              </a:spcBef>
              <a:buFontTx/>
              <a:buChar char="-"/>
              <a:defRPr/>
            </a:pPr>
            <a:r>
              <a:rPr lang="ru-RU" sz="195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софинансирование</a:t>
            </a: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расходов населения на газификацию </a:t>
            </a: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домовладений </a:t>
            </a: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учетом оказания адресной социальной поддержки отдельным категориям граждан; реализация комплекса </a:t>
            </a: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мер, </a:t>
            </a: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направленных на </a:t>
            </a: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95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догазификацию</a:t>
            </a: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региона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4351" y="5939072"/>
            <a:ext cx="9495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800"/>
              </a:spcBef>
              <a:defRPr/>
            </a:pPr>
            <a:r>
              <a:rPr lang="ru-RU" sz="195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повышение </a:t>
            </a:r>
            <a:r>
              <a:rPr lang="ru-RU" sz="19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уровня газификации Тверской области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C8FE6CD7-9CFD-48C5-8BF3-664C561F2666}"/>
              </a:ext>
            </a:extLst>
          </p:cNvPr>
          <p:cNvCxnSpPr/>
          <p:nvPr/>
        </p:nvCxnSpPr>
        <p:spPr>
          <a:xfrm flipV="1">
            <a:off x="2333120" y="2914896"/>
            <a:ext cx="7839839" cy="460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74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96910" y="6415779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20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89925" y="294509"/>
            <a:ext cx="1085514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МУНИЦИПАЛЬНОЙ  СОБСТВЕННОСТИ В 2021 ГОДУ</a:t>
            </a:r>
            <a:endParaRPr lang="ru-RU" altLang="ru-RU" sz="2200" dirty="0"/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46868" y="2167247"/>
            <a:ext cx="4377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Рамешковский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муниципальный округ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с.Киверичи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д.Алешино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Рамешковского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этап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10,5 км,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ПЭ,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159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57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мм)</a:t>
            </a:r>
          </a:p>
          <a:p>
            <a:pPr algn="ctr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ОАО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Тверьгазстрой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(контакт от 01.03.2021,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32,4 млн рублей)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года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15.09.2021)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D:\на отправку\rm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75" y="1432810"/>
            <a:ext cx="607135" cy="7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1604C90-AB1E-4577-B12D-2FBF1CC9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-33" b="9247"/>
          <a:stretch/>
        </p:blipFill>
        <p:spPr>
          <a:xfrm>
            <a:off x="1233233" y="1505249"/>
            <a:ext cx="6145269" cy="4183649"/>
          </a:xfrm>
          <a:prstGeom prst="rect">
            <a:avLst/>
          </a:prstGeom>
        </p:spPr>
      </p:pic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Блок-схема: узел 9"/>
          <p:cNvSpPr/>
          <p:nvPr/>
        </p:nvSpPr>
        <p:spPr>
          <a:xfrm>
            <a:off x="11224912" y="5427399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754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80033" y="6423703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21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546079" y="2524109"/>
            <a:ext cx="4982198" cy="309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67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Фировский</a:t>
            </a:r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район</a:t>
            </a:r>
          </a:p>
          <a:p>
            <a:pPr algn="ctr"/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разводящие </a:t>
            </a:r>
            <a:endParaRPr lang="ru-RU" sz="186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газовые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сети в </a:t>
            </a:r>
            <a:r>
              <a:rPr lang="ru-RU" sz="18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п.Фирово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(IV этап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4,4 км, ПЭ, 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100, 110, 57 мм)</a:t>
            </a:r>
          </a:p>
          <a:p>
            <a:pPr algn="ctr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ПСК «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ЛААРС», г. Тверь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(контракт от 29.03.2021, 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14,5 млн рублей)</a:t>
            </a:r>
          </a:p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90%</a:t>
            </a:r>
          </a:p>
          <a:p>
            <a:pPr algn="ctr"/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31.07.2021)</a:t>
            </a:r>
            <a:endParaRPr lang="ru-RU" sz="18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" descr="D:\на отправку\fir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697" y="1708950"/>
            <a:ext cx="646693" cy="8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804423" y="125232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МУНИЦИПАЛЬНОЙ СОБСТВЕННОСТИ В 2021 ГОДУ</a:t>
            </a:r>
          </a:p>
          <a:p>
            <a:r>
              <a:rPr lang="ru-RU" altLang="ru-RU" sz="2200" dirty="0" smtClean="0"/>
              <a:t>(продолжение)</a:t>
            </a:r>
            <a:endParaRPr lang="ru-RU" altLang="ru-RU" sz="2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7" b="11353"/>
          <a:stretch/>
        </p:blipFill>
        <p:spPr>
          <a:xfrm>
            <a:off x="1993404" y="1324766"/>
            <a:ext cx="4383870" cy="5103269"/>
          </a:xfrm>
          <a:prstGeom prst="rect">
            <a:avLst/>
          </a:prstGeom>
          <a:ln>
            <a:noFill/>
          </a:ln>
        </p:spPr>
      </p:pic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Блок-схема: узел 8"/>
          <p:cNvSpPr/>
          <p:nvPr/>
        </p:nvSpPr>
        <p:spPr>
          <a:xfrm>
            <a:off x="10678646" y="5320521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8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97287" y="6440956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22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14666" y="2518987"/>
            <a:ext cx="5411446" cy="289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Старицкий район</a:t>
            </a:r>
          </a:p>
          <a:p>
            <a:pPr algn="ctr"/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Внутрипоселковые распределительные </a:t>
            </a:r>
            <a:endParaRPr lang="ru-RU" sz="186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газовые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сети в </a:t>
            </a:r>
            <a:r>
              <a:rPr lang="ru-RU" sz="1867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д.Старо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-Ямская Старицкого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района </a:t>
            </a:r>
            <a:endParaRPr lang="ru-RU" sz="186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2,7 км, ПЭ, 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225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160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57 мм)</a:t>
            </a:r>
          </a:p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6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ООО ПСК «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ЛААРС», г. Тверь</a:t>
            </a:r>
          </a:p>
          <a:p>
            <a:pPr algn="ctr"/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(контракт от 09.03.2021, стоимость 6,3 млн рублей)</a:t>
            </a:r>
          </a:p>
          <a:p>
            <a:pPr algn="ctr"/>
            <a:r>
              <a:rPr lang="ru-RU" sz="1867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6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85%</a:t>
            </a:r>
          </a:p>
          <a:p>
            <a:pPr algn="ctr"/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21.09.2021)</a:t>
            </a:r>
            <a:endParaRPr lang="ru-RU" sz="18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5" name="Picture 5" descr="D:\на отправку\st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999" y="1592733"/>
            <a:ext cx="673864" cy="8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655033" y="133380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МУНИЦИПАЛЬНОЙ СОБСТВЕННОСТИ В 2021 ГОДУ</a:t>
            </a:r>
          </a:p>
          <a:p>
            <a:r>
              <a:rPr lang="ru-RU" altLang="ru-RU" sz="2200" dirty="0" smtClean="0"/>
              <a:t>(продолжение)</a:t>
            </a:r>
            <a:endParaRPr lang="ru-RU" altLang="ru-RU" sz="2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t="7693" r="-1740" b="1715"/>
          <a:stretch/>
        </p:blipFill>
        <p:spPr>
          <a:xfrm>
            <a:off x="1683520" y="1249601"/>
            <a:ext cx="4059253" cy="5280415"/>
          </a:xfrm>
          <a:prstGeom prst="rect">
            <a:avLst/>
          </a:prstGeom>
        </p:spPr>
      </p:pic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Блок-схема: узел 8"/>
          <p:cNvSpPr/>
          <p:nvPr/>
        </p:nvSpPr>
        <p:spPr>
          <a:xfrm>
            <a:off x="10500517" y="5142391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24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8"/>
          <p:cNvSpPr>
            <a:spLocks noGrp="1"/>
          </p:cNvSpPr>
          <p:nvPr>
            <p:ph type="sldNum" sz="quarter" idx="12"/>
          </p:nvPr>
        </p:nvSpPr>
        <p:spPr bwMode="auto">
          <a:xfrm>
            <a:off x="9772471" y="6397824"/>
            <a:ext cx="2322627" cy="3091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1603" tIns="52833" rIns="101603" bIns="52833" numCol="1" rtlCol="0" anchor="t" anchorCtr="0" compatLnSpc="1">
            <a:prstTxWarp prst="textNoShape">
              <a:avLst/>
            </a:prstTxWarp>
          </a:bodyPr>
          <a:lstStyle/>
          <a:p>
            <a:pPr>
              <a:buSzPct val="100000"/>
            </a:pPr>
            <a:fld id="{0EFC7E77-8AF3-4E7B-AC2B-3357CDB9137F}" type="slidenum">
              <a:rPr lang="ru-RU" alt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buSzPct val="100000"/>
              </a:pPr>
              <a:t>23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205317" y="117085"/>
            <a:ext cx="899432" cy="11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19686" y="2221873"/>
            <a:ext cx="6016239" cy="355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">
              <a:defRPr/>
            </a:pP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Калининский район</a:t>
            </a:r>
            <a:b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д. Славное –  </a:t>
            </a:r>
          </a:p>
          <a:p>
            <a:pPr algn="ctr" defTabSz="1219170" fontAlgn="b">
              <a:defRPr/>
            </a:pP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д. Савкино – д. </a:t>
            </a:r>
            <a:r>
              <a:rPr lang="ru-RU" sz="18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Бочарниково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д. </a:t>
            </a:r>
            <a:r>
              <a:rPr lang="ru-RU" sz="18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Тестово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87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fontAlgn="b">
              <a:defRPr/>
            </a:pPr>
            <a:r>
              <a:rPr lang="ru-RU" sz="187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Славновского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с/п Калининского района</a:t>
            </a:r>
          </a:p>
          <a:p>
            <a:pPr algn="ctr" defTabSz="1219170" fontAlgn="b">
              <a:defRPr/>
            </a:pP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10,3 км, ПЭ, </a:t>
            </a:r>
            <a:r>
              <a:rPr lang="en-US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110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63 мм)</a:t>
            </a:r>
          </a:p>
          <a:p>
            <a:pPr algn="ctr" defTabSz="1219170" fontAlgn="b">
              <a:defRPr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fontAlgn="b">
              <a:defRPr/>
            </a:pPr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7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 «ПРОЖЕКТЪ</a:t>
            </a:r>
            <a:r>
              <a:rPr lang="ru-RU" sz="18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</a:p>
          <a:p>
            <a:pPr algn="ctr" defTabSz="1219170" fontAlgn="b">
              <a:defRPr/>
            </a:pPr>
            <a:r>
              <a:rPr lang="ru-RU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с. Городня Конаковского района</a:t>
            </a:r>
            <a:endParaRPr lang="ru-RU" sz="187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fontAlgn="b">
              <a:defRPr/>
            </a:pPr>
            <a:r>
              <a:rPr lang="ru-RU" sz="18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(контракт от 22.06.2021, стоимость 18,3 млн рублей)</a:t>
            </a:r>
          </a:p>
          <a:p>
            <a:pPr algn="ctr" defTabSz="1219170" fontAlgn="b"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10%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 defTabSz="1219170" fontAlgn="b"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01.09.2021)</a:t>
            </a:r>
            <a:endParaRPr lang="ru-RU" sz="187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 descr="D:\на отправку\kln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24" y="1437125"/>
            <a:ext cx="638261" cy="7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655033" y="195212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МУНИЦИПАЛЬНОЙ СОБСТВЕННОСТИ В 2021 ГОДУ</a:t>
            </a:r>
          </a:p>
          <a:p>
            <a:r>
              <a:rPr lang="ru-RU" altLang="ru-RU" sz="2200" dirty="0" smtClean="0"/>
              <a:t>(продолжение)</a:t>
            </a:r>
            <a:endParaRPr lang="ru-RU" altLang="ru-RU" sz="2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b="11688"/>
          <a:stretch/>
        </p:blipFill>
        <p:spPr>
          <a:xfrm>
            <a:off x="1627701" y="1381335"/>
            <a:ext cx="4251806" cy="49572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Блок-схема: узел 8"/>
          <p:cNvSpPr/>
          <p:nvPr/>
        </p:nvSpPr>
        <p:spPr>
          <a:xfrm>
            <a:off x="10607394" y="5486776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227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36817" y="2151727"/>
            <a:ext cx="9988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Раздел </a:t>
            </a:r>
            <a:r>
              <a:rPr lang="ru-RU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endParaRPr lang="ru-RU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объектов государственной собственности</a:t>
            </a:r>
            <a:endParaRPr lang="ru-RU" sz="4000" b="1" dirty="0"/>
          </a:p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585216" y="6387839"/>
            <a:ext cx="438224" cy="365124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963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">
            <a:extLst>
              <a:ext uri="{FF2B5EF4-FFF2-40B4-BE49-F238E27FC236}">
                <a16:creationId xmlns="" xmlns:a16="http://schemas.microsoft.com/office/drawing/2014/main" id="{A89DAB9D-D7D9-493F-8E6F-A4FEBA72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448463" y="369382"/>
            <a:ext cx="960000" cy="1181973"/>
          </a:xfrm>
          <a:prstGeom prst="rect">
            <a:avLst/>
          </a:prstGeom>
          <a:noFill/>
        </p:spPr>
      </p:pic>
      <p:sp>
        <p:nvSpPr>
          <p:cNvPr id="19" name="Номер слайда 7">
            <a:extLst>
              <a:ext uri="{FF2B5EF4-FFF2-40B4-BE49-F238E27FC236}">
                <a16:creationId xmlns="" xmlns:a16="http://schemas.microsoft.com/office/drawing/2014/main" id="{C14512CD-ADC0-4DBA-AA57-60413F7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47" y="6395406"/>
            <a:ext cx="548694" cy="365125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08463" y="5884702"/>
            <a:ext cx="1035216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1590286" y="2457627"/>
            <a:ext cx="717017" cy="534899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262298" y="2482020"/>
            <a:ext cx="209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ОБЪЕКТА</a:t>
            </a:r>
          </a:p>
        </p:txBody>
      </p:sp>
      <p:sp>
        <p:nvSpPr>
          <p:cNvPr id="47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3804284" y="2429453"/>
            <a:ext cx="717017" cy="5795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4577406" y="2482020"/>
            <a:ext cx="95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</a:t>
            </a:r>
          </a:p>
        </p:txBody>
      </p:sp>
      <p:sp>
        <p:nvSpPr>
          <p:cNvPr id="49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5213106" y="2440516"/>
            <a:ext cx="1485104" cy="49960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116,5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786563" y="1830165"/>
            <a:ext cx="9243893" cy="1540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69ABAC6-1C60-4690-B382-5A3E6D364736}"/>
              </a:ext>
            </a:extLst>
          </p:cNvPr>
          <p:cNvSpPr txBox="1"/>
          <p:nvPr/>
        </p:nvSpPr>
        <p:spPr>
          <a:xfrm>
            <a:off x="6734800" y="2447037"/>
            <a:ext cx="1772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МЛН РУБ</a:t>
            </a:r>
          </a:p>
        </p:txBody>
      </p:sp>
      <p:sp>
        <p:nvSpPr>
          <p:cNvPr id="52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280805" y="2777901"/>
            <a:ext cx="1582595" cy="445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17,65 км</a:t>
            </a:r>
            <a:endParaRPr lang="ru-RU" sz="25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69ABAC6-1C60-4690-B382-5A3E6D364736}"/>
              </a:ext>
            </a:extLst>
          </p:cNvPr>
          <p:cNvSpPr txBox="1"/>
          <p:nvPr/>
        </p:nvSpPr>
        <p:spPr>
          <a:xfrm>
            <a:off x="9882815" y="2447037"/>
            <a:ext cx="204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МОЩНОСТЬ</a:t>
            </a:r>
          </a:p>
        </p:txBody>
      </p:sp>
      <p:sp>
        <p:nvSpPr>
          <p:cNvPr id="54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280805" y="2191656"/>
            <a:ext cx="1602010" cy="4454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0,14 МВт</a:t>
            </a:r>
            <a:endParaRPr lang="ru-RU" sz="245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Заголовок 20"/>
          <p:cNvSpPr txBox="1">
            <a:spLocks/>
          </p:cNvSpPr>
          <p:nvPr/>
        </p:nvSpPr>
        <p:spPr>
          <a:xfrm>
            <a:off x="890995" y="555415"/>
            <a:ext cx="10858576" cy="6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МЕРОПРИЯТИЯ </a:t>
            </a:r>
            <a:r>
              <a:rPr lang="ru-RU" sz="2200" dirty="0"/>
              <a:t>ПО ПРОГРАММЕ ГАЗИФИКАЦИИ ОБЪЕКТОВ </a:t>
            </a:r>
            <a:endParaRPr lang="ru-RU" sz="2200" dirty="0" smtClean="0"/>
          </a:p>
          <a:p>
            <a:r>
              <a:rPr lang="ru-RU" sz="2200" dirty="0" smtClean="0"/>
              <a:t>ГОСУДАРСТВЕННОЙ </a:t>
            </a:r>
            <a:r>
              <a:rPr lang="ru-RU" sz="2200" dirty="0"/>
              <a:t>СОБСТВЕННОСТИ НА 2021 ГОД</a:t>
            </a:r>
          </a:p>
          <a:p>
            <a:r>
              <a:rPr lang="ru-RU" dirty="0"/>
              <a:t> </a:t>
            </a:r>
          </a:p>
          <a:p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46660" y="3302921"/>
            <a:ext cx="9287910" cy="227754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p3d/>
          </a:bodyPr>
          <a:lstStyle/>
          <a:p>
            <a:pPr algn="ctr"/>
            <a:endParaRPr lang="ru-RU" sz="2000" b="1" dirty="0" smtClean="0">
              <a:solidFill>
                <a:srgbClr val="1F497D">
                  <a:lumMod val="50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  ПЕРЕВОД НА ПРИРОДНЫЙ ГАЗ </a:t>
            </a:r>
            <a:r>
              <a:rPr lang="ru-RU" sz="22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2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КОТЕЛЬНЫХ </a:t>
            </a:r>
            <a:r>
              <a:rPr lang="ru-RU" sz="20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СОЦИАЛЬНОЙ СФЕРЫ</a:t>
            </a:r>
          </a:p>
          <a:p>
            <a:pPr algn="ctr"/>
            <a:r>
              <a:rPr lang="ru-RU" sz="20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   (общая мощность – 0,14 МВт) </a:t>
            </a:r>
          </a:p>
          <a:p>
            <a:pPr algn="ctr"/>
            <a:endParaRPr lang="ru-RU" sz="2000" b="1" dirty="0">
              <a:solidFill>
                <a:srgbClr val="1F497D">
                  <a:lumMod val="50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СТРОИТЕЛЬСТВО ГАЗОВЫХ СЕТЕЙ </a:t>
            </a:r>
          </a:p>
          <a:p>
            <a:pPr algn="ctr"/>
            <a:r>
              <a:rPr lang="ru-RU" sz="20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(общая протяженность – 17,1 км) </a:t>
            </a:r>
            <a:endParaRPr lang="ru-RU" sz="800" b="1" dirty="0" smtClean="0">
              <a:solidFill>
                <a:srgbClr val="1F497D">
                  <a:lumMod val="50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dirty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solidFill>
                  <a:srgbClr val="1F497D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endParaRPr lang="ru-RU" sz="2000" b="1" dirty="0">
              <a:solidFill>
                <a:srgbClr val="1F497D">
                  <a:lumMod val="50000"/>
                </a:srgb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49" y="3604584"/>
            <a:ext cx="387621" cy="3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71" y="4550001"/>
            <a:ext cx="387621" cy="3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36822" y="6364829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26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961C87E-1BDC-41F5-AE09-5B565F4AB2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/>
          <a:stretch/>
        </p:blipFill>
        <p:spPr>
          <a:xfrm>
            <a:off x="1444000" y="1198949"/>
            <a:ext cx="5370436" cy="4920679"/>
          </a:xfrm>
          <a:prstGeom prst="rect">
            <a:avLst/>
          </a:prstGeom>
        </p:spPr>
      </p:pic>
      <p:pic>
        <p:nvPicPr>
          <p:cNvPr id="21" name="Picture 3" descr="D:\на отправку\kln-ger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327" y="1263918"/>
            <a:ext cx="638261" cy="7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922094" y="2048666"/>
            <a:ext cx="4725824" cy="368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Калининский район</a:t>
            </a:r>
            <a:endParaRPr lang="ru-RU" sz="1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Котельная </a:t>
            </a:r>
            <a:r>
              <a:rPr lang="ru-RU" sz="1870" dirty="0">
                <a:latin typeface="Times New Roman" pitchFamily="18" charset="0"/>
                <a:cs typeface="Times New Roman" pitchFamily="18" charset="0"/>
              </a:rPr>
              <a:t>для отделения </a:t>
            </a:r>
            <a:endParaRPr lang="ru-RU" sz="187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ГБУЗ </a:t>
            </a:r>
            <a:r>
              <a:rPr lang="ru-RU" sz="1870" dirty="0">
                <a:latin typeface="Times New Roman" pitchFamily="18" charset="0"/>
                <a:cs typeface="Times New Roman" pitchFamily="18" charset="0"/>
              </a:rPr>
              <a:t>Тверской области «Калининская центральная районная клиническая больница», с. </a:t>
            </a:r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Медное Калининского </a:t>
            </a:r>
            <a:r>
              <a:rPr lang="ru-RU" sz="1870" dirty="0">
                <a:latin typeface="Times New Roman" pitchFamily="18" charset="0"/>
                <a:cs typeface="Times New Roman" pitchFamily="18" charset="0"/>
              </a:rPr>
              <a:t>района (0,089 </a:t>
            </a:r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МВт) с отводом</a:t>
            </a:r>
          </a:p>
          <a:p>
            <a:pPr algn="ctr"/>
            <a:endParaRPr lang="ru-RU" sz="9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70" b="1" dirty="0" smtClean="0">
                <a:latin typeface="Times New Roman" pitchFamily="18" charset="0"/>
                <a:cs typeface="Times New Roman" pitchFamily="18" charset="0"/>
              </a:rPr>
              <a:t> Подрядчик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ООО ПСК «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ЛААРС», 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 Тверь (контракт от 29.03.2021, 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4 млн рублей)</a:t>
            </a:r>
          </a:p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</a:p>
          <a:p>
            <a:pPr algn="ctr"/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авершение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01.08.2021)</a:t>
            </a:r>
            <a:endParaRPr lang="ru-RU" sz="18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612775" y="160337"/>
            <a:ext cx="1085514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ГОСУДАРСТВЕННОЙ СОБСТВЕННОСТИ В 2021 ГОДУ</a:t>
            </a:r>
            <a:endParaRPr lang="ru-RU" altLang="ru-RU" sz="2200" dirty="0"/>
          </a:p>
        </p:txBody>
      </p:sp>
      <p:pic>
        <p:nvPicPr>
          <p:cNvPr id="10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Блок-схема: узел 10"/>
          <p:cNvSpPr/>
          <p:nvPr/>
        </p:nvSpPr>
        <p:spPr>
          <a:xfrm>
            <a:off x="10975530" y="5427399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8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12181" y="6365152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27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6F12BD0-50BD-4267-8F24-945DD3C0B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t="6144" b="2789"/>
          <a:stretch/>
        </p:blipFill>
        <p:spPr>
          <a:xfrm>
            <a:off x="1016945" y="1478423"/>
            <a:ext cx="6211000" cy="44352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08317" y="2025742"/>
            <a:ext cx="4703681" cy="395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Калининский район</a:t>
            </a:r>
            <a:endParaRPr lang="ru-RU" sz="1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Котельная </a:t>
            </a:r>
            <a:r>
              <a:rPr lang="ru-RU" sz="1870" dirty="0">
                <a:latin typeface="Times New Roman" pitchFamily="18" charset="0"/>
                <a:cs typeface="Times New Roman" pitchFamily="18" charset="0"/>
              </a:rPr>
              <a:t>для отделения </a:t>
            </a:r>
            <a:endParaRPr lang="ru-RU" sz="187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ГБУЗ </a:t>
            </a:r>
            <a:r>
              <a:rPr lang="ru-RU" sz="1870" dirty="0">
                <a:latin typeface="Times New Roman" pitchFamily="18" charset="0"/>
                <a:cs typeface="Times New Roman" pitchFamily="18" charset="0"/>
              </a:rPr>
              <a:t>Тверской области «Калининская центральная районная клиническая больница», с. Пушкино Калининского района (0,054 </a:t>
            </a:r>
            <a:r>
              <a:rPr lang="ru-RU" sz="1870" dirty="0" smtClean="0">
                <a:latin typeface="Times New Roman" pitchFamily="18" charset="0"/>
                <a:cs typeface="Times New Roman" pitchFamily="18" charset="0"/>
              </a:rPr>
              <a:t>МВт) с отводом</a:t>
            </a:r>
          </a:p>
          <a:p>
            <a:pPr algn="ctr"/>
            <a:endParaRPr lang="ru-RU" sz="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870" b="1" dirty="0" smtClean="0">
                <a:latin typeface="Times New Roman" pitchFamily="18" charset="0"/>
                <a:cs typeface="Times New Roman" pitchFamily="18" charset="0"/>
              </a:rPr>
              <a:t> Подрядчик 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«БАЙКАЛАЛЬПЦЕНТР», 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 Улан-Удэ (контракт от 11.03.2021, 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 6,5 млн рублей)</a:t>
            </a:r>
          </a:p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25%</a:t>
            </a:r>
          </a:p>
          <a:p>
            <a:pPr algn="ctr"/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30.07.2021)</a:t>
            </a:r>
            <a:endParaRPr lang="ru-RU" sz="18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3" descr="D:\на отправку\kln-ger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025" y="1300085"/>
            <a:ext cx="638261" cy="7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889946" y="89884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ГОСУДАРСТВЕННОЙ СОБСТВЕННОСТИ В 2021 ГОДУ</a:t>
            </a:r>
          </a:p>
          <a:p>
            <a:r>
              <a:rPr lang="ru-RU" altLang="ru-RU" sz="2200" dirty="0" smtClean="0"/>
              <a:t>(продолжение)</a:t>
            </a:r>
            <a:endParaRPr lang="ru-RU" altLang="ru-RU" sz="2200" dirty="0"/>
          </a:p>
        </p:txBody>
      </p:sp>
      <p:pic>
        <p:nvPicPr>
          <p:cNvPr id="10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Блок-схема: узел 10"/>
          <p:cNvSpPr/>
          <p:nvPr/>
        </p:nvSpPr>
        <p:spPr>
          <a:xfrm>
            <a:off x="11129909" y="5676780"/>
            <a:ext cx="143933" cy="169333"/>
          </a:xfrm>
          <a:prstGeom prst="flowChartConnector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54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12181" y="6383659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28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7400658" y="2038505"/>
            <a:ext cx="4351523" cy="390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Калининский район</a:t>
            </a:r>
          </a:p>
          <a:p>
            <a:pPr algn="ctr" fontAlgn="ctr"/>
            <a:r>
              <a:rPr lang="ru-RU" sz="1870" dirty="0" smtClean="0">
                <a:latin typeface="Times New Roman"/>
              </a:rPr>
              <a:t>Межпоселковый </a:t>
            </a:r>
            <a:r>
              <a:rPr lang="ru-RU" sz="1870" dirty="0">
                <a:latin typeface="Times New Roman"/>
              </a:rPr>
              <a:t>газопровод </a:t>
            </a:r>
            <a:endParaRPr lang="ru-RU" sz="1870" dirty="0" smtClean="0">
              <a:latin typeface="Times New Roman"/>
            </a:endParaRPr>
          </a:p>
          <a:p>
            <a:pPr algn="ctr" fontAlgn="ctr"/>
            <a:r>
              <a:rPr lang="ru-RU" sz="1870" dirty="0" smtClean="0">
                <a:latin typeface="Times New Roman"/>
              </a:rPr>
              <a:t>высокого давления </a:t>
            </a:r>
            <a:r>
              <a:rPr lang="ru-RU" sz="1870" dirty="0">
                <a:latin typeface="Times New Roman"/>
              </a:rPr>
              <a:t>от д. </a:t>
            </a:r>
            <a:r>
              <a:rPr lang="ru-RU" sz="1870" dirty="0" err="1">
                <a:latin typeface="Times New Roman"/>
              </a:rPr>
              <a:t>Квакшино</a:t>
            </a:r>
            <a:r>
              <a:rPr lang="ru-RU" sz="1870" dirty="0">
                <a:latin typeface="Times New Roman"/>
              </a:rPr>
              <a:t> </a:t>
            </a:r>
            <a:endParaRPr lang="ru-RU" sz="1870" dirty="0" smtClean="0">
              <a:latin typeface="Times New Roman"/>
            </a:endParaRPr>
          </a:p>
          <a:p>
            <a:pPr algn="ctr" fontAlgn="ctr"/>
            <a:r>
              <a:rPr lang="ru-RU" sz="1870" dirty="0" smtClean="0">
                <a:latin typeface="Times New Roman"/>
              </a:rPr>
              <a:t>до д</a:t>
            </a:r>
            <a:r>
              <a:rPr lang="ru-RU" sz="1870" dirty="0">
                <a:latin typeface="Times New Roman"/>
              </a:rPr>
              <a:t>. Игнатово </a:t>
            </a:r>
            <a:r>
              <a:rPr lang="ru-RU" sz="1870" dirty="0" smtClean="0">
                <a:latin typeface="Times New Roman"/>
              </a:rPr>
              <a:t>Калининского </a:t>
            </a:r>
            <a:r>
              <a:rPr lang="ru-RU" sz="1870" dirty="0">
                <a:latin typeface="Times New Roman"/>
              </a:rPr>
              <a:t>района </a:t>
            </a:r>
            <a:endParaRPr lang="ru-RU" sz="1870" dirty="0" smtClean="0">
              <a:latin typeface="Times New Roman"/>
            </a:endParaRPr>
          </a:p>
          <a:p>
            <a:pPr algn="ctr" fontAlgn="ctr"/>
            <a:r>
              <a:rPr lang="ru-RU" sz="1870" dirty="0" smtClean="0">
                <a:latin typeface="Times New Roman"/>
              </a:rPr>
              <a:t>с </a:t>
            </a:r>
            <a:r>
              <a:rPr lang="ru-RU" sz="1870" dirty="0">
                <a:latin typeface="Times New Roman"/>
              </a:rPr>
              <a:t>установкой ПГБ </a:t>
            </a:r>
            <a:r>
              <a:rPr lang="ru-RU" sz="1870" dirty="0" smtClean="0">
                <a:latin typeface="Times New Roman"/>
              </a:rPr>
              <a:t>(</a:t>
            </a:r>
            <a:r>
              <a:rPr lang="ru-RU" sz="1870" dirty="0">
                <a:latin typeface="Times New Roman"/>
              </a:rPr>
              <a:t>II очередь</a:t>
            </a:r>
            <a:r>
              <a:rPr lang="ru-RU" sz="1870" dirty="0" smtClean="0">
                <a:latin typeface="Times New Roman"/>
              </a:rPr>
              <a:t>)</a:t>
            </a:r>
          </a:p>
          <a:p>
            <a:pPr algn="ctr" fontAlgn="ctr"/>
            <a:r>
              <a:rPr lang="ru-RU" sz="1870" dirty="0" smtClean="0">
                <a:latin typeface="Times New Roman"/>
              </a:rPr>
              <a:t>протяженностью 17,1 км</a:t>
            </a:r>
          </a:p>
          <a:p>
            <a:pPr algn="ctr"/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Объявленные в марте и апреле электронные аукционы не состоялись в связи с отсутствием заявок. Необходимо увеличение объема финансирования на 15,4 млн рублей и перенос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срока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3" descr="D:\на отправку\kln-ger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097" y="1339215"/>
            <a:ext cx="638261" cy="7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897037" y="132668"/>
            <a:ext cx="108551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altLang="ru-RU" sz="2200" dirty="0" smtClean="0"/>
              <a:t>ХОД </a:t>
            </a:r>
            <a:r>
              <a:rPr lang="ru-RU" altLang="ru-RU" sz="2200" dirty="0"/>
              <a:t>РЕАЛИЗАЦИИ ОБЪЕКТОВ </a:t>
            </a:r>
            <a:r>
              <a:rPr lang="ru-RU" altLang="ru-RU" sz="2200" dirty="0" smtClean="0"/>
              <a:t>ГАЗИФИКАЦИИ </a:t>
            </a:r>
          </a:p>
          <a:p>
            <a:r>
              <a:rPr lang="ru-RU" altLang="ru-RU" sz="2200" dirty="0" smtClean="0"/>
              <a:t>ГОСУДАРСТВЕННОЙ СОБСТВЕННОСТИ В 2021 ГОДУ</a:t>
            </a:r>
          </a:p>
          <a:p>
            <a:r>
              <a:rPr lang="ru-RU" altLang="ru-RU" sz="2200" dirty="0" smtClean="0"/>
              <a:t>(продолжение)</a:t>
            </a:r>
            <a:endParaRPr lang="ru-RU" altLang="ru-RU" sz="2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C56DED31-BBE0-4C78-BC7D-0C1B6BE5A8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7" y="1650897"/>
            <a:ext cx="6391071" cy="4051530"/>
          </a:xfrm>
          <a:prstGeom prst="rect">
            <a:avLst/>
          </a:prstGeom>
        </p:spPr>
      </p:pic>
      <p:pic>
        <p:nvPicPr>
          <p:cNvPr id="11" name="Picture 2" descr="https://st.depositphotos.com/1062321/4328/v/950/depositphotos_43281825-stock-illustration-exclamation-mark-butt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415" y="3819985"/>
            <a:ext cx="366029" cy="33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Блок-схема: узел 12"/>
          <p:cNvSpPr/>
          <p:nvPr/>
        </p:nvSpPr>
        <p:spPr>
          <a:xfrm>
            <a:off x="11236786" y="5356147"/>
            <a:ext cx="143933" cy="16933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91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74447" y="1818441"/>
            <a:ext cx="9988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Раздел </a:t>
            </a:r>
            <a:r>
              <a:rPr lang="ru-RU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endParaRPr lang="ru-RU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в рамках государственной программы «Сельское хозяйство Тверской области»</a:t>
            </a:r>
            <a:endParaRPr lang="ru-RU" sz="4000" b="1" dirty="0"/>
          </a:p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533941" y="6336564"/>
            <a:ext cx="438224" cy="365124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8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6574DBE-3F85-4D14-B0F1-657431B7BC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507" r="6964"/>
          <a:stretch/>
        </p:blipFill>
        <p:spPr>
          <a:xfrm>
            <a:off x="2610553" y="702728"/>
            <a:ext cx="8639022" cy="5796786"/>
          </a:xfrm>
          <a:prstGeom prst="rect">
            <a:avLst/>
          </a:prstGeom>
        </p:spPr>
      </p:pic>
      <p:sp>
        <p:nvSpPr>
          <p:cNvPr id="4099" name="Прямоугольник 12">
            <a:extLst>
              <a:ext uri="{FF2B5EF4-FFF2-40B4-BE49-F238E27FC236}">
                <a16:creationId xmlns="" xmlns:a16="http://schemas.microsoft.com/office/drawing/2014/main" id="{69E6B916-47FD-4633-82FF-DFECB21F1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018" y="1183218"/>
            <a:ext cx="8420100" cy="3457613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667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Прямоугольник 3">
            <a:extLst>
              <a:ext uri="{FF2B5EF4-FFF2-40B4-BE49-F238E27FC236}">
                <a16:creationId xmlns="" xmlns:a16="http://schemas.microsoft.com/office/drawing/2014/main" id="{F86A77EA-2B3A-4FFE-ABA6-027A38E0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244851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/>
          </a:p>
        </p:txBody>
      </p:sp>
      <p:sp>
        <p:nvSpPr>
          <p:cNvPr id="45060" name="Прямоугольник 4">
            <a:extLst>
              <a:ext uri="{FF2B5EF4-FFF2-40B4-BE49-F238E27FC236}">
                <a16:creationId xmlns="" xmlns:a16="http://schemas.microsoft.com/office/drawing/2014/main" id="{FFD931C4-5510-4E82-9B6B-B12CDF4FA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3244851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9DF9878-78C4-49D5-B3FC-D13E66F8F522}"/>
              </a:ext>
            </a:extLst>
          </p:cNvPr>
          <p:cNvSpPr txBox="1"/>
          <p:nvPr/>
        </p:nvSpPr>
        <p:spPr>
          <a:xfrm>
            <a:off x="1201341" y="-187086"/>
            <a:ext cx="10369152" cy="995209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lIns="91440" tIns="45720" rIns="91440" bIns="45720" anchor="ctr">
            <a:spAutoFit/>
          </a:bodyPr>
          <a:lstStyle/>
          <a:p>
            <a:pPr algn="ctr">
              <a:defRPr/>
            </a:pPr>
            <a:endParaRPr lang="ru-RU" sz="14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УРОВЕНЬ ГАЗИФИКАЦИИ ПРИРОДНЫМ ГАЗОМ </a:t>
            </a:r>
          </a:p>
          <a:p>
            <a:pPr algn="ctr">
              <a:defRPr/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ТВЕРСКОЙ ОБЛАСТИ ПО СОСТОЯНИЮ НА 01.01.2021 – 67,4%</a:t>
            </a: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=""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3121" y="6342113"/>
            <a:ext cx="3131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9CB0AEA-8EB6-4FA3-8535-B8B1DC269AA0}" type="slidenum"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3</a:t>
            </a:fld>
            <a:endParaRPr lang="ru-RU" altLang="ru-RU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508166" y="1817748"/>
            <a:ext cx="5031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имеют уровень газификации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ниже 50%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16242" y="1330036"/>
            <a:ext cx="291924" cy="227392"/>
          </a:xfrm>
          <a:prstGeom prst="rect">
            <a:avLst/>
          </a:prstGeom>
          <a:solidFill>
            <a:srgbClr val="F4FBFD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192946" y="2651354"/>
            <a:ext cx="277886" cy="212646"/>
          </a:xfrm>
          <a:prstGeom prst="rect">
            <a:avLst/>
          </a:prstGeom>
          <a:solidFill>
            <a:srgbClr val="00A2E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39" name="Прямоугольник 38"/>
          <p:cNvSpPr/>
          <p:nvPr/>
        </p:nvSpPr>
        <p:spPr>
          <a:xfrm>
            <a:off x="1213295" y="1914095"/>
            <a:ext cx="271189" cy="220521"/>
          </a:xfrm>
          <a:prstGeom prst="rect">
            <a:avLst/>
          </a:prstGeom>
          <a:solidFill>
            <a:srgbClr val="A4EEF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08166" y="2558081"/>
            <a:ext cx="4657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МО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имеют уровень газификации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50 до 100%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0832" y="1259594"/>
            <a:ext cx="316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газифицировано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917155" y="5580232"/>
            <a:ext cx="376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газифицировано 29 из 42 МО (69%) с населением 1,09 млн.чел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1980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">
            <a:extLst>
              <a:ext uri="{FF2B5EF4-FFF2-40B4-BE49-F238E27FC236}">
                <a16:creationId xmlns="" xmlns:a16="http://schemas.microsoft.com/office/drawing/2014/main" id="{A89DAB9D-D7D9-493F-8E6F-A4FEBA72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448463" y="369382"/>
            <a:ext cx="960000" cy="1181973"/>
          </a:xfrm>
          <a:prstGeom prst="rect">
            <a:avLst/>
          </a:prstGeom>
          <a:noFill/>
        </p:spPr>
      </p:pic>
      <p:sp>
        <p:nvSpPr>
          <p:cNvPr id="19" name="Номер слайда 7">
            <a:extLst>
              <a:ext uri="{FF2B5EF4-FFF2-40B4-BE49-F238E27FC236}">
                <a16:creationId xmlns="" xmlns:a16="http://schemas.microsoft.com/office/drawing/2014/main" id="{C14512CD-ADC0-4DBA-AA57-60413F7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47" y="6395406"/>
            <a:ext cx="548694" cy="365125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30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7176155" y="2167408"/>
            <a:ext cx="433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ОБЪЕКТА ГАЗИФИКАЦИИ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2524568" y="2922493"/>
            <a:ext cx="717017" cy="57959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3263246" y="2971976"/>
            <a:ext cx="86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НАСЕЛЕННЫХ ПУНКТАХ БЕЖЕЦКОГО РАЙОНА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474534" y="3767887"/>
            <a:ext cx="983352" cy="5249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3,4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69ABAC6-1C60-4690-B382-5A3E6D364736}"/>
              </a:ext>
            </a:extLst>
          </p:cNvPr>
          <p:cNvSpPr txBox="1"/>
          <p:nvPr/>
        </p:nvSpPr>
        <p:spPr>
          <a:xfrm>
            <a:off x="9457886" y="3819645"/>
            <a:ext cx="2161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МЛН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РУБЛЕЙ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062518" y="4630463"/>
            <a:ext cx="1509357" cy="496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19,3 км</a:t>
            </a:r>
            <a:endParaRPr lang="ru-RU" sz="25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7" y="1979274"/>
            <a:ext cx="9919334" cy="204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6397692" y="2123605"/>
            <a:ext cx="717017" cy="579599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6" y="3651029"/>
            <a:ext cx="9919335" cy="48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1520539" y="2158221"/>
            <a:ext cx="500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ЗАВЕРШЕНИЕ СТРОИТЕЛЬСТВА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052810" y="2981459"/>
            <a:ext cx="5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1296898" y="3830868"/>
            <a:ext cx="7520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ФИНАНСИРОВАНИЕ ИЗ БЮДЖЕТОВ ВСЕХ УРОВНЕЙ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6" y="2842638"/>
            <a:ext cx="9919335" cy="487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5" y="4501375"/>
            <a:ext cx="9919336" cy="630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555664" y="4699245"/>
            <a:ext cx="550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ПРОТЯЖЕННОСТЬ ГАЗОВЫХ СЕТЕЙ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24366" y="5349667"/>
            <a:ext cx="9932995" cy="20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294" y="325116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головок 20"/>
          <p:cNvSpPr txBox="1">
            <a:spLocks/>
          </p:cNvSpPr>
          <p:nvPr/>
        </p:nvSpPr>
        <p:spPr>
          <a:xfrm>
            <a:off x="1279681" y="418300"/>
            <a:ext cx="10222363" cy="109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МЕРОПРИЯТИЯ, ФИНАНСИРУЕМЫЕ В РАМКАХ ГОСУДАРСТВЕННОЙ ПРОГРАММЫ «СЕЛЬСКОЕ ХОЗЯЙСТВО ТВЕРСКОЙ ОБЛАСТИ» </a:t>
            </a:r>
          </a:p>
          <a:p>
            <a:r>
              <a:rPr lang="ru-RU" sz="2200" dirty="0" smtClean="0"/>
              <a:t>В 2021 ГОДУ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4963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593687" y="6418434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31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5439" y="1188470"/>
            <a:ext cx="4070539" cy="53223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61353" y="2091685"/>
            <a:ext cx="4477997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87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Бежецкий</a:t>
            </a:r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район</a:t>
            </a:r>
            <a:b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Газоснабжение д. Бор </a:t>
            </a:r>
            <a:r>
              <a:rPr lang="ru-RU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Шкени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>
              <a:defRPr/>
            </a:pP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 Кушалино, д. Плотники, с. Белое, </a:t>
            </a:r>
            <a:endParaRPr lang="ru-RU" sz="20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Савельево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Сукроменского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сельского поселения Бежецкого </a:t>
            </a:r>
            <a:r>
              <a:rPr lang="ru-RU" sz="20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района</a:t>
            </a:r>
          </a:p>
          <a:p>
            <a:pPr algn="ctr">
              <a:defRPr/>
            </a:pP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19,3 км, </a:t>
            </a:r>
          </a:p>
          <a:p>
            <a:pPr algn="ctr">
              <a:defRPr/>
            </a:pP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ПЭ, </a:t>
            </a:r>
            <a:r>
              <a:rPr lang="en-US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160, 110,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63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мм)</a:t>
            </a:r>
          </a:p>
          <a:p>
            <a:pPr algn="ctr" defTabSz="1219170" fontAlgn="b">
              <a:defRPr/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fontAlgn="b">
              <a:defRPr/>
            </a:pPr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ОАО «</a:t>
            </a:r>
            <a:r>
              <a:rPr lang="ru-RU" sz="187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Тверьгазстрой</a:t>
            </a:r>
            <a:r>
              <a:rPr lang="ru-RU" sz="18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 defTabSz="1219170" fontAlgn="b">
              <a:defRPr/>
            </a:pPr>
            <a:r>
              <a:rPr lang="ru-RU" sz="18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(переходящий объект с 2020 года)</a:t>
            </a:r>
          </a:p>
          <a:p>
            <a:pPr algn="ctr" defTabSz="1219170" fontAlgn="b">
              <a:defRPr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Строительно-монтажные работы завершены, сдача объекта приемочной комиссии 15.07.2021</a:t>
            </a:r>
            <a:endParaRPr lang="ru-RU" sz="187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25" y="1188470"/>
            <a:ext cx="791389" cy="903215"/>
          </a:xfrm>
          <a:prstGeom prst="rect">
            <a:avLst/>
          </a:prstGeom>
        </p:spPr>
      </p:pic>
      <p:pic>
        <p:nvPicPr>
          <p:cNvPr id="10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43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Блок-схема: узел 10"/>
          <p:cNvSpPr/>
          <p:nvPr/>
        </p:nvSpPr>
        <p:spPr>
          <a:xfrm>
            <a:off x="10928028" y="5676781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1042346" y="157376"/>
            <a:ext cx="104965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b="1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ru-RU" altLang="ru-RU" sz="2100" dirty="0" smtClean="0"/>
              <a:t>ХОД </a:t>
            </a:r>
            <a:r>
              <a:rPr lang="ru-RU" altLang="ru-RU" sz="2100" dirty="0"/>
              <a:t>РЕАЛИЗАЦИИ ОБЪЕКТОВ </a:t>
            </a:r>
            <a:r>
              <a:rPr lang="ru-RU" altLang="ru-RU" sz="2100" dirty="0" smtClean="0"/>
              <a:t>ГАЗИФИКАЦИИ В РАМКАХ ГОСПРОГРАММЫ «СЕЛЬСКОЕ ХОЗЯЙСТВО ТВЕРСКОЙ ОБЛАСТИ» В 2021 ГОДУ</a:t>
            </a:r>
            <a:endParaRPr lang="ru-RU" altLang="ru-RU" sz="2100" dirty="0"/>
          </a:p>
        </p:txBody>
      </p:sp>
    </p:spTree>
    <p:extLst>
      <p:ext uri="{BB962C8B-B14F-4D97-AF65-F5344CB8AC3E}">
        <p14:creationId xmlns:p14="http://schemas.microsoft.com/office/powerpoint/2010/main" val="90406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08630" y="1861170"/>
            <a:ext cx="9988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Раздел </a:t>
            </a:r>
            <a:r>
              <a:rPr lang="ru-RU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 </a:t>
            </a:r>
            <a:endParaRPr lang="ru-RU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ru-RU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газификации за счет средств специальных надбавок к тарифам на транспортировку газа</a:t>
            </a:r>
            <a:endParaRPr lang="ru-RU" sz="4000" b="1" dirty="0"/>
          </a:p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576670" y="6345109"/>
            <a:ext cx="438224" cy="365124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492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">
            <a:extLst>
              <a:ext uri="{FF2B5EF4-FFF2-40B4-BE49-F238E27FC236}">
                <a16:creationId xmlns="" xmlns:a16="http://schemas.microsoft.com/office/drawing/2014/main" id="{A89DAB9D-D7D9-493F-8E6F-A4FEBA72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448463" y="369382"/>
            <a:ext cx="960000" cy="1181973"/>
          </a:xfrm>
          <a:prstGeom prst="rect">
            <a:avLst/>
          </a:prstGeom>
          <a:noFill/>
        </p:spPr>
      </p:pic>
      <p:sp>
        <p:nvSpPr>
          <p:cNvPr id="19" name="Номер слайда 7">
            <a:extLst>
              <a:ext uri="{FF2B5EF4-FFF2-40B4-BE49-F238E27FC236}">
                <a16:creationId xmlns="" xmlns:a16="http://schemas.microsoft.com/office/drawing/2014/main" id="{C14512CD-ADC0-4DBA-AA57-60413F7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47" y="6395406"/>
            <a:ext cx="548694" cy="365125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33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6169867" y="2133141"/>
            <a:ext cx="433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ОБЪЕКТОВ ГАЗИФИКАЦИИ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3332501" y="2912963"/>
            <a:ext cx="717017" cy="579599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820FBC7-7456-423E-AB08-A1F526D25535}"/>
              </a:ext>
            </a:extLst>
          </p:cNvPr>
          <p:cNvSpPr txBox="1"/>
          <p:nvPr/>
        </p:nvSpPr>
        <p:spPr>
          <a:xfrm>
            <a:off x="4196283" y="2946854"/>
            <a:ext cx="577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МУНИЦИПАЛЬНЫХ ОБРАЗОВАНИЯХ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8288914" y="3724729"/>
            <a:ext cx="1085901" cy="5249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250,3</a:t>
            </a:r>
            <a:endParaRPr lang="ru-RU" sz="2667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69ABAC6-1C60-4690-B382-5A3E6D364736}"/>
              </a:ext>
            </a:extLst>
          </p:cNvPr>
          <p:cNvSpPr txBox="1"/>
          <p:nvPr/>
        </p:nvSpPr>
        <p:spPr>
          <a:xfrm>
            <a:off x="9374815" y="3766572"/>
            <a:ext cx="2284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МЛН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РУБЛЕЙ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7" y="1979274"/>
            <a:ext cx="9919334" cy="204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5357729" y="2088240"/>
            <a:ext cx="717017" cy="579599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667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65670" y="3617040"/>
            <a:ext cx="9919335" cy="48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365423" y="2106578"/>
            <a:ext cx="287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СТРОИТЕЛЬСТВО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893869" y="2996445"/>
            <a:ext cx="50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1465670" y="3798063"/>
            <a:ext cx="7452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ФИНАНСИРОВАНИЕ (СПЕЦНАДБАВКА) В СУММЕ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>
            <a:off x="1438026" y="2722558"/>
            <a:ext cx="9919335" cy="487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38025" y="4501375"/>
            <a:ext cx="9919336" cy="630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452057" y="4583587"/>
            <a:ext cx="666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         ПРОТЯЖЕННОСТЬ ГАЗОВЫХ СЕТЕЙ: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291E21C6-7926-4775-9418-8227279FF073}"/>
              </a:ext>
            </a:extLst>
          </p:cNvPr>
          <p:cNvCxnSpPr/>
          <p:nvPr/>
        </p:nvCxnSpPr>
        <p:spPr>
          <a:xfrm flipV="1">
            <a:off x="1452010" y="5812378"/>
            <a:ext cx="9932995" cy="20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Заголовок 20"/>
          <p:cNvSpPr txBox="1">
            <a:spLocks/>
          </p:cNvSpPr>
          <p:nvPr/>
        </p:nvSpPr>
        <p:spPr>
          <a:xfrm>
            <a:off x="758840" y="313799"/>
            <a:ext cx="10822054" cy="116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МЕРОПРИЯТИЯ </a:t>
            </a:r>
            <a:r>
              <a:rPr lang="ru-RU" sz="2200" dirty="0"/>
              <a:t>ПРОГРАММЫ ГАЗИФИКАЦИИ </a:t>
            </a:r>
          </a:p>
          <a:p>
            <a:r>
              <a:rPr lang="ru-RU" sz="2200" dirty="0"/>
              <a:t>ОБЪЕКТОВ ЗА СЧЕТ СРЕДСТВ СПЕЦИАЛЬНОЙ НАДБАВКИ </a:t>
            </a:r>
          </a:p>
          <a:p>
            <a:r>
              <a:rPr lang="ru-RU" sz="2200" dirty="0"/>
              <a:t>К ТАРИФАМ НА ТРАНСПОРТ ГАЗА </a:t>
            </a:r>
            <a:r>
              <a:rPr lang="ru-RU" sz="2200" dirty="0" smtClean="0"/>
              <a:t>В </a:t>
            </a:r>
            <a:r>
              <a:rPr lang="ru-RU" sz="2200" dirty="0"/>
              <a:t>2021 </a:t>
            </a:r>
            <a:r>
              <a:rPr lang="ru-RU" sz="2200" dirty="0" smtClean="0"/>
              <a:t>ГОДУ</a:t>
            </a:r>
            <a:endParaRPr lang="ru-RU" sz="2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3FF10AC-7418-4B7D-9CAE-00BBF99346A6}"/>
              </a:ext>
            </a:extLst>
          </p:cNvPr>
          <p:cNvSpPr txBox="1"/>
          <p:nvPr/>
        </p:nvSpPr>
        <p:spPr>
          <a:xfrm>
            <a:off x="2893869" y="5124413"/>
            <a:ext cx="535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           вводные объекты 2021 года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Прямоугольник: скругленные углы 7">
            <a:extLst>
              <a:ext uri="{FF2B5EF4-FFF2-40B4-BE49-F238E27FC236}">
                <a16:creationId xmlns="" xmlns:a16="http://schemas.microsoft.com/office/drawing/2014/main" id="{1E322C83-3C2A-4136-B469-C0B5964D6C83}"/>
              </a:ext>
            </a:extLst>
          </p:cNvPr>
          <p:cNvSpPr/>
          <p:nvPr/>
        </p:nvSpPr>
        <p:spPr>
          <a:xfrm>
            <a:off x="7783890" y="5091102"/>
            <a:ext cx="1333887" cy="496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58,8 км</a:t>
            </a:r>
            <a:endParaRPr lang="ru-RU" sz="25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4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60922" y="6424973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34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Блок-схема: узел 30"/>
          <p:cNvSpPr/>
          <p:nvPr/>
        </p:nvSpPr>
        <p:spPr>
          <a:xfrm flipH="1">
            <a:off x="2226277" y="1320409"/>
            <a:ext cx="197487" cy="169705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/>
        </p:nvSpPr>
        <p:spPr>
          <a:xfrm flipH="1">
            <a:off x="2585848" y="4616188"/>
            <a:ext cx="197487" cy="169705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138FA570-DCFF-4F83-BA99-AECC920B7C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5051"/>
          <a:stretch/>
        </p:blipFill>
        <p:spPr>
          <a:xfrm>
            <a:off x="1439580" y="1247370"/>
            <a:ext cx="4755158" cy="5181960"/>
          </a:xfrm>
          <a:prstGeom prst="rect">
            <a:avLst/>
          </a:prstGeom>
        </p:spPr>
      </p:pic>
      <p:pic>
        <p:nvPicPr>
          <p:cNvPr id="21" name="Picture 3" descr="D:\на отправку\kln-ger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726" y="1320409"/>
            <a:ext cx="638261" cy="7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626259" y="2058907"/>
            <a:ext cx="5114842" cy="305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Калининский район</a:t>
            </a:r>
            <a:endParaRPr lang="ru-RU" sz="1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</a:rPr>
              <a:t>Межпоселковый газопровод </a:t>
            </a:r>
            <a:r>
              <a:rPr lang="ru-RU" sz="2000" dirty="0">
                <a:latin typeface="Times New Roman" panose="02020603050405020304" pitchFamily="18" charset="0"/>
              </a:rPr>
              <a:t>высокого давления от д.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</a:rPr>
              <a:t>Игнатово Калининского района </a:t>
            </a:r>
            <a:r>
              <a:rPr lang="ru-RU" sz="2000" dirty="0" smtClean="0">
                <a:latin typeface="Times New Roman" panose="02020603050405020304" pitchFamily="18" charset="0"/>
              </a:rPr>
              <a:t>до </a:t>
            </a:r>
            <a:r>
              <a:rPr lang="ru-RU" sz="2000" dirty="0">
                <a:latin typeface="Times New Roman" panose="02020603050405020304" pitchFamily="18" charset="0"/>
              </a:rPr>
              <a:t>п.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</a:rPr>
              <a:t>Крупский 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</a:rPr>
              <a:t>г.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</a:rPr>
              <a:t>Твери </a:t>
            </a:r>
            <a:r>
              <a:rPr lang="ru-RU" sz="2000" dirty="0" smtClean="0">
                <a:latin typeface="Times New Roman" panose="02020603050405020304" pitchFamily="18" charset="0"/>
              </a:rPr>
              <a:t>(</a:t>
            </a:r>
            <a:r>
              <a:rPr lang="ru-RU" sz="2000" dirty="0">
                <a:latin typeface="Times New Roman" panose="02020603050405020304" pitchFamily="18" charset="0"/>
              </a:rPr>
              <a:t>III очередь</a:t>
            </a:r>
            <a:r>
              <a:rPr lang="ru-RU" sz="2000" dirty="0" smtClean="0">
                <a:latin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</a:rPr>
              <a:t>(протяженность 7,9 км, ПЭ, </a:t>
            </a:r>
            <a:r>
              <a:rPr lang="en-US" sz="2000" dirty="0" smtClean="0">
                <a:latin typeface="Times New Roman" panose="02020603050405020304" pitchFamily="18" charset="0"/>
              </a:rPr>
              <a:t>D 325 </a:t>
            </a:r>
            <a:r>
              <a:rPr lang="ru-RU" sz="2000" dirty="0" smtClean="0">
                <a:latin typeface="Times New Roman" panose="02020603050405020304" pitchFamily="18" charset="0"/>
              </a:rPr>
              <a:t>мм)</a:t>
            </a:r>
          </a:p>
          <a:p>
            <a:pPr algn="ctr"/>
            <a:endParaRPr lang="ru-RU" sz="1400" dirty="0" smtClean="0">
              <a:latin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Подрядчик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ОАО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Тверьгазстрой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Строительно-монтажные работы завершены, сдача объекта приемочной комиссии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515" y="55142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Блок-схема: узел 12"/>
          <p:cNvSpPr/>
          <p:nvPr/>
        </p:nvSpPr>
        <p:spPr>
          <a:xfrm>
            <a:off x="9859249" y="4833632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20"/>
          <p:cNvSpPr txBox="1">
            <a:spLocks/>
          </p:cNvSpPr>
          <p:nvPr/>
        </p:nvSpPr>
        <p:spPr>
          <a:xfrm>
            <a:off x="765175" y="91017"/>
            <a:ext cx="10645507" cy="860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ХОД Р</a:t>
            </a:r>
            <a:r>
              <a:rPr lang="en-US" sz="2200" dirty="0" smtClean="0"/>
              <a:t>EA</a:t>
            </a:r>
            <a:r>
              <a:rPr lang="ru-RU" sz="2200" dirty="0" smtClean="0"/>
              <a:t>ЛИЗАЦИИ МЕРОПРИЯТИЙ, ФИНАНСИРУЕМЫХ </a:t>
            </a:r>
            <a:r>
              <a:rPr lang="ru-RU" sz="2200" dirty="0"/>
              <a:t>ЗА СЧЕТ СРЕДСТВ СПЕЦИАЛЬНОЙ НАДБАВКИ </a:t>
            </a:r>
            <a:r>
              <a:rPr lang="ru-RU" sz="2200" dirty="0" smtClean="0"/>
              <a:t>К </a:t>
            </a:r>
            <a:r>
              <a:rPr lang="ru-RU" sz="2200" dirty="0"/>
              <a:t>ТАРИФАМ НА ТРАНСПОРТ ГАЗА </a:t>
            </a:r>
            <a:r>
              <a:rPr lang="ru-RU" sz="2200" dirty="0" smtClean="0"/>
              <a:t>В </a:t>
            </a:r>
            <a:r>
              <a:rPr lang="ru-RU" sz="2200" dirty="0"/>
              <a:t>2021 </a:t>
            </a:r>
            <a:r>
              <a:rPr lang="ru-RU" sz="2200" dirty="0" smtClean="0"/>
              <a:t>ГОДУ</a:t>
            </a:r>
            <a:endParaRPr lang="ru-RU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5914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60921" y="6433803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35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333463" y="4223557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Полилиния 19"/>
          <p:cNvSpPr/>
          <p:nvPr/>
        </p:nvSpPr>
        <p:spPr>
          <a:xfrm>
            <a:off x="4021667" y="498686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0D30078F-5C50-4FAD-A6AF-7900CEF4AF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90" y="1408233"/>
            <a:ext cx="4999034" cy="50817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E88106E-EE09-417E-B724-766307700B11}"/>
              </a:ext>
            </a:extLst>
          </p:cNvPr>
          <p:cNvSpPr txBox="1"/>
          <p:nvPr/>
        </p:nvSpPr>
        <p:spPr>
          <a:xfrm>
            <a:off x="6658726" y="2294284"/>
            <a:ext cx="5091741" cy="343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Кашинский городской округ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</a:rPr>
              <a:t>Межпоселковый газопровод высокого давления от ГРС Кашин до </a:t>
            </a:r>
            <a:r>
              <a:rPr lang="ru-RU" sz="2000" dirty="0" err="1" smtClean="0">
                <a:latin typeface="Times New Roman" panose="02020603050405020304" pitchFamily="18" charset="0"/>
              </a:rPr>
              <a:t>д.Бурмакино</a:t>
            </a:r>
            <a:r>
              <a:rPr lang="ru-RU" sz="2000" dirty="0" smtClean="0">
                <a:latin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</a:rPr>
              <a:t>Кашинского городского округа </a:t>
            </a:r>
            <a:r>
              <a:rPr lang="ru-RU" sz="2000" dirty="0" smtClean="0">
                <a:latin typeface="Times New Roman" panose="02020603050405020304" pitchFamily="18" charset="0"/>
              </a:rPr>
              <a:t>с отводами</a:t>
            </a:r>
            <a:r>
              <a:rPr lang="ru-RU" sz="2000" dirty="0">
                <a:latin typeface="Times New Roman" panose="02020603050405020304" pitchFamily="18" charset="0"/>
              </a:rPr>
              <a:t> </a:t>
            </a:r>
            <a:endParaRPr lang="ru-RU" sz="2000" dirty="0" smtClean="0">
              <a:latin typeface="Times New Roman" panose="02020603050405020304" pitchFamily="18" charset="0"/>
            </a:endParaRP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</a:rPr>
              <a:t>(протяженность 32,7 км, </a:t>
            </a:r>
          </a:p>
          <a:p>
            <a:pPr algn="ctr"/>
            <a:r>
              <a:rPr lang="ru-RU" sz="2000" dirty="0" smtClean="0">
                <a:latin typeface="Times New Roman" panose="02020603050405020304" pitchFamily="18" charset="0"/>
              </a:rPr>
              <a:t>ПЭ</a:t>
            </a:r>
            <a:r>
              <a:rPr lang="ru-RU" sz="2000" dirty="0">
                <a:latin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</a:rPr>
              <a:t>D </a:t>
            </a:r>
            <a:r>
              <a:rPr lang="ru-RU" sz="2000" dirty="0" smtClean="0">
                <a:latin typeface="Times New Roman" panose="02020603050405020304" pitchFamily="18" charset="0"/>
              </a:rPr>
              <a:t>219, 225, 160, 110, 63</a:t>
            </a:r>
            <a:r>
              <a:rPr lang="en-US" sz="2000" dirty="0" smtClean="0">
                <a:latin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</a:rPr>
              <a:t>мм)</a:t>
            </a:r>
          </a:p>
          <a:p>
            <a:pPr algn="ctr"/>
            <a:endParaRPr lang="ru-RU" sz="1870" dirty="0">
              <a:latin typeface="Times New Roman" panose="02020603050405020304" pitchFamily="18" charset="0"/>
            </a:endParaRPr>
          </a:p>
          <a:p>
            <a:pPr algn="ctr"/>
            <a:r>
              <a:rPr kumimoji="0" lang="ru-RU" sz="187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</a:rPr>
              <a:t>Конкурентные процедуры</a:t>
            </a:r>
          </a:p>
          <a:p>
            <a:pPr algn="ctr"/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</a:t>
            </a: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строительно-монтажных работ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01.12.2021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052" y="1408233"/>
            <a:ext cx="639791" cy="796539"/>
          </a:xfrm>
          <a:prstGeom prst="rect">
            <a:avLst/>
          </a:prstGeom>
        </p:spPr>
      </p:pic>
      <p:pic>
        <p:nvPicPr>
          <p:cNvPr id="12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463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Блок-схема: узел 12"/>
          <p:cNvSpPr/>
          <p:nvPr/>
        </p:nvSpPr>
        <p:spPr>
          <a:xfrm>
            <a:off x="10073005" y="5379897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20"/>
          <p:cNvSpPr txBox="1">
            <a:spLocks/>
          </p:cNvSpPr>
          <p:nvPr/>
        </p:nvSpPr>
        <p:spPr>
          <a:xfrm>
            <a:off x="845030" y="160337"/>
            <a:ext cx="10552773" cy="115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ХОД Р</a:t>
            </a:r>
            <a:r>
              <a:rPr lang="en-US" sz="2200" dirty="0" smtClean="0"/>
              <a:t>EA</a:t>
            </a:r>
            <a:r>
              <a:rPr lang="ru-RU" sz="2200" dirty="0" smtClean="0"/>
              <a:t>ЛИЗАЦИИ МЕРОПРИЯТИЙ, ФИНАНСИРУЕМЫХ </a:t>
            </a:r>
            <a:r>
              <a:rPr lang="ru-RU" sz="2200" dirty="0"/>
              <a:t>ЗА СЧЕТ СРЕДСТВ СПЕЦИАЛЬНОЙ НАДБАВКИ </a:t>
            </a:r>
            <a:r>
              <a:rPr lang="ru-RU" sz="2200" dirty="0" smtClean="0"/>
              <a:t>К </a:t>
            </a:r>
            <a:r>
              <a:rPr lang="ru-RU" sz="2200" dirty="0"/>
              <a:t>ТАРИФАМ НА ТРАНСПОРТ ГАЗА </a:t>
            </a:r>
            <a:r>
              <a:rPr lang="ru-RU" sz="2200" dirty="0" smtClean="0"/>
              <a:t>В </a:t>
            </a:r>
            <a:r>
              <a:rPr lang="ru-RU" sz="2200" dirty="0"/>
              <a:t>2021 </a:t>
            </a:r>
            <a:r>
              <a:rPr lang="ru-RU" sz="2200" dirty="0" smtClean="0"/>
              <a:t>ГОДУ (продолжение)</a:t>
            </a:r>
            <a:endParaRPr lang="ru-RU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51704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41086" y="6423760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36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359141" y="4517334"/>
            <a:ext cx="3755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145E6F89-5957-4E7B-B23F-7899F9B919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07" y="1553414"/>
            <a:ext cx="791389" cy="9032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222D87A-7ADA-4E2E-92D9-81FA73B40D2F}"/>
              </a:ext>
            </a:extLst>
          </p:cNvPr>
          <p:cNvSpPr txBox="1"/>
          <p:nvPr/>
        </p:nvSpPr>
        <p:spPr>
          <a:xfrm>
            <a:off x="6636262" y="2456629"/>
            <a:ext cx="5112260" cy="315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Бежецкий район</a:t>
            </a:r>
            <a:b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</a:t>
            </a:r>
            <a:endParaRPr lang="ru-RU" sz="2000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Збуново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д. Сырцевка </a:t>
            </a:r>
            <a:r>
              <a:rPr lang="ru-RU" sz="20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Бежецкого 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района</a:t>
            </a:r>
          </a:p>
          <a:p>
            <a:pPr algn="ctr">
              <a:defRPr/>
            </a:pP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16 км, ПЭ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160, 110,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63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мм)</a:t>
            </a:r>
          </a:p>
          <a:p>
            <a:pPr algn="ctr" defTabSz="1219170" fontAlgn="b">
              <a:defRPr/>
            </a:pP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fontAlgn="b">
              <a:defRPr/>
            </a:pP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Подрядчик </a:t>
            </a:r>
            <a:r>
              <a:rPr lang="ru-RU" sz="187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 «Промышленные технологии», г. Миасс Челябинской области</a:t>
            </a:r>
            <a:endParaRPr lang="ru-RU" sz="187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10%</a:t>
            </a:r>
          </a:p>
          <a:p>
            <a:pPr algn="ctr" defTabSz="1219170" fontAlgn="b">
              <a:defRPr/>
            </a:pPr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</a:t>
            </a: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2021 года</a:t>
            </a:r>
          </a:p>
          <a:p>
            <a:pPr algn="ctr" defTabSz="1219170" fontAlgn="b">
              <a:defRPr/>
            </a:pPr>
            <a:r>
              <a:rPr lang="ru-RU" sz="187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(завершение строительно-монтажных работ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01.11.2021)</a:t>
            </a:r>
            <a:endParaRPr lang="ru-RU" sz="187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="" xmlns:a16="http://schemas.microsoft.com/office/drawing/2014/main" id="{5E18F7D3-8DCB-4C99-8778-3CCDFA642B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746412"/>
              </p:ext>
            </p:extLst>
          </p:nvPr>
        </p:nvGraphicFramePr>
        <p:xfrm>
          <a:off x="1164143" y="1324975"/>
          <a:ext cx="5472119" cy="5029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" name="Acrobat Document" r:id="rId6" imgW="16734600" imgH="11909880" progId="AcroExch.Document.7">
                  <p:embed/>
                </p:oleObj>
              </mc:Choice>
              <mc:Fallback>
                <p:oleObj name="Acrobat Document" r:id="rId6" imgW="16734600" imgH="11909880" progId="AcroExch.Document.7">
                  <p:embed/>
                  <p:pic>
                    <p:nvPicPr>
                      <p:cNvPr id="0" name="Picture 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143" y="1324975"/>
                        <a:ext cx="5472119" cy="50299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199" y="44882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Блок-схема: узел 13"/>
          <p:cNvSpPr/>
          <p:nvPr/>
        </p:nvSpPr>
        <p:spPr>
          <a:xfrm>
            <a:off x="10061130" y="5344272"/>
            <a:ext cx="143933" cy="16933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20"/>
          <p:cNvSpPr txBox="1">
            <a:spLocks/>
          </p:cNvSpPr>
          <p:nvPr/>
        </p:nvSpPr>
        <p:spPr>
          <a:xfrm>
            <a:off x="845030" y="133178"/>
            <a:ext cx="10501257" cy="6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ХОД Р</a:t>
            </a:r>
            <a:r>
              <a:rPr lang="en-US" sz="2200" dirty="0" smtClean="0"/>
              <a:t>EA</a:t>
            </a:r>
            <a:r>
              <a:rPr lang="ru-RU" sz="2200" dirty="0" smtClean="0"/>
              <a:t>ЛИЗАЦИИ МЕРОПРИЯТИЙ, ФИНАНСИРУЕМЫХ </a:t>
            </a:r>
            <a:r>
              <a:rPr lang="ru-RU" sz="2200" dirty="0"/>
              <a:t>ЗА СЧЕТ СРЕДСТВ СПЕЦИАЛЬНОЙ НАДБАВКИ </a:t>
            </a:r>
            <a:r>
              <a:rPr lang="ru-RU" sz="2200" dirty="0" smtClean="0"/>
              <a:t>К </a:t>
            </a:r>
            <a:r>
              <a:rPr lang="ru-RU" sz="2200" dirty="0"/>
              <a:t>ТАРИФАМ НА ТРАНСПОРТ ГАЗА </a:t>
            </a:r>
            <a:r>
              <a:rPr lang="ru-RU" sz="2200" dirty="0" smtClean="0"/>
              <a:t>В </a:t>
            </a:r>
            <a:r>
              <a:rPr lang="ru-RU" sz="2200" dirty="0"/>
              <a:t>2021 </a:t>
            </a:r>
            <a:r>
              <a:rPr lang="ru-RU" sz="2200" dirty="0" smtClean="0"/>
              <a:t>ГОДУ (продолжение)</a:t>
            </a:r>
            <a:endParaRPr lang="ru-RU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030743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41086" y="6459156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37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853266" y="2218326"/>
            <a:ext cx="601134" cy="1227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266333" y="3826375"/>
            <a:ext cx="160773" cy="8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C60D6080-6BD3-47E6-AF4D-4CE25EE777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61" y="1688975"/>
            <a:ext cx="791389" cy="9032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6D304B8-6143-478B-B4A4-BBD4A2061007}"/>
              </a:ext>
            </a:extLst>
          </p:cNvPr>
          <p:cNvSpPr txBox="1"/>
          <p:nvPr/>
        </p:nvSpPr>
        <p:spPr>
          <a:xfrm>
            <a:off x="6033331" y="2592190"/>
            <a:ext cx="5392395" cy="265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Бежецкий район</a:t>
            </a:r>
            <a:br>
              <a:rPr lang="ru-RU" sz="1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Межпоселковый газопровод </a:t>
            </a:r>
          </a:p>
          <a:p>
            <a:pPr algn="ctr">
              <a:defRPr/>
            </a:pP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д. </a:t>
            </a:r>
            <a:r>
              <a:rPr lang="ru-RU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Сырцевка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д. Высоково </a:t>
            </a:r>
            <a:r>
              <a:rPr lang="ru-RU" sz="20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Бежецкого 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района</a:t>
            </a:r>
          </a:p>
          <a:p>
            <a:pPr algn="ctr">
              <a:defRPr/>
            </a:pP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2,2 км, ПЭ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мм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>
              <a:defRPr/>
            </a:pP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Проектные работы</a:t>
            </a:r>
          </a:p>
          <a:p>
            <a:pPr algn="ctr">
              <a:defRPr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Вводный объект 2021 года</a:t>
            </a:r>
          </a:p>
          <a:p>
            <a:pPr algn="ctr" defTabSz="1219170" fontAlgn="b"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строительно-монтажных работ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01.11.2021)</a:t>
            </a:r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986939"/>
              </p:ext>
            </p:extLst>
          </p:nvPr>
        </p:nvGraphicFramePr>
        <p:xfrm>
          <a:off x="1589723" y="1274665"/>
          <a:ext cx="3729354" cy="527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9" name="Acrobat Document" r:id="rId6" imgW="11388600" imgH="16278480" progId="AcroExch.Document.7">
                  <p:embed/>
                </p:oleObj>
              </mc:Choice>
              <mc:Fallback>
                <p:oleObj name="Acrobat Document" r:id="rId6" imgW="11388600" imgH="16278480" progId="AcroExch.Document.7">
                  <p:embed/>
                  <p:pic>
                    <p:nvPicPr>
                      <p:cNvPr id="0" name="Picture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723" y="1274665"/>
                        <a:ext cx="3729354" cy="52726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Блок-схема: узел 14"/>
          <p:cNvSpPr/>
          <p:nvPr/>
        </p:nvSpPr>
        <p:spPr>
          <a:xfrm>
            <a:off x="9669244" y="4964261"/>
            <a:ext cx="143933" cy="16933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20"/>
          <p:cNvSpPr txBox="1">
            <a:spLocks/>
          </p:cNvSpPr>
          <p:nvPr/>
        </p:nvSpPr>
        <p:spPr>
          <a:xfrm>
            <a:off x="893605" y="133266"/>
            <a:ext cx="10532121" cy="6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ХОД Р</a:t>
            </a:r>
            <a:r>
              <a:rPr lang="en-US" sz="2200" dirty="0" smtClean="0"/>
              <a:t>EA</a:t>
            </a:r>
            <a:r>
              <a:rPr lang="ru-RU" sz="2200" dirty="0" smtClean="0"/>
              <a:t>ЛИЗАЦИИ МЕРОПРИЯТИЙ, ФИНАНСИРУЕМЫХ </a:t>
            </a:r>
            <a:r>
              <a:rPr lang="ru-RU" sz="2200" dirty="0"/>
              <a:t>ЗА СЧЕТ СРЕДСТВ СПЕЦИАЛЬНОЙ НАДБАВКИ </a:t>
            </a:r>
            <a:r>
              <a:rPr lang="ru-RU" sz="2200" dirty="0" smtClean="0"/>
              <a:t>К </a:t>
            </a:r>
            <a:r>
              <a:rPr lang="ru-RU" sz="2200" dirty="0"/>
              <a:t>ТАРИФАМ НА ТРАНСПОРТ ГАЗА </a:t>
            </a:r>
            <a:r>
              <a:rPr lang="ru-RU" sz="2200" dirty="0" smtClean="0"/>
              <a:t>В </a:t>
            </a:r>
            <a:r>
              <a:rPr lang="ru-RU" sz="2200" dirty="0"/>
              <a:t>2021 </a:t>
            </a:r>
            <a:r>
              <a:rPr lang="ru-RU" sz="2200" dirty="0" smtClean="0"/>
              <a:t>ГОДУ (продолжение)</a:t>
            </a:r>
            <a:endParaRPr lang="ru-RU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59511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="" xmlns:a16="http://schemas.microsoft.com/office/drawing/2014/main" id="{AFCC5534-8E6F-4EAA-BAB7-95A0CF91B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148955"/>
              </p:ext>
            </p:extLst>
          </p:nvPr>
        </p:nvGraphicFramePr>
        <p:xfrm>
          <a:off x="2579444" y="365959"/>
          <a:ext cx="7486897" cy="402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1" name="Acrobat Document" r:id="rId4" imgW="16734600" imgH="11909880" progId="AcroExch.Document.7">
                  <p:embed/>
                </p:oleObj>
              </mc:Choice>
              <mc:Fallback>
                <p:oleObj name="Acrobat Document" r:id="rId4" imgW="16734600" imgH="11909880" progId="AcroExch.Document.7">
                  <p:embed/>
                  <p:pic>
                    <p:nvPicPr>
                      <p:cNvPr id="0" name="Picture 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444" y="365959"/>
                        <a:ext cx="7486897" cy="40240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653488" y="6450610"/>
            <a:ext cx="480000" cy="33855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fld id="{689F1CAE-E440-474E-B9E6-AD32A12F3EB6}" type="slidenum">
              <a:rPr lang="ru-RU" altLang="ru-RU" sz="1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 defTabSz="457200"/>
              <a:t>38</a:t>
            </a:fld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6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16" name="AutoShape 4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6" descr="https://www.pngkey.com/png/detail/40-403013_report-reporting-icon-grey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58" y="3470398"/>
            <a:ext cx="580583" cy="726214"/>
          </a:xfrm>
          <a:prstGeom prst="rect">
            <a:avLst/>
          </a:prstGeom>
        </p:spPr>
      </p:pic>
      <p:sp>
        <p:nvSpPr>
          <p:cNvPr id="9" name="Заголовок 20"/>
          <p:cNvSpPr txBox="1">
            <a:spLocks/>
          </p:cNvSpPr>
          <p:nvPr/>
        </p:nvSpPr>
        <p:spPr>
          <a:xfrm>
            <a:off x="833277" y="120616"/>
            <a:ext cx="10465561" cy="6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ru-RU" sz="2200" dirty="0" smtClean="0"/>
              <a:t>ХОД Р</a:t>
            </a:r>
            <a:r>
              <a:rPr lang="en-US" sz="2200" dirty="0" smtClean="0"/>
              <a:t>EA</a:t>
            </a:r>
            <a:r>
              <a:rPr lang="ru-RU" sz="2200" dirty="0" smtClean="0"/>
              <a:t>ЛИЗАЦИИ МЕРОПРИЯТИЙ, ФИНАНСИРУЕМЫХ </a:t>
            </a:r>
            <a:r>
              <a:rPr lang="ru-RU" sz="2200" dirty="0"/>
              <a:t>ЗА СЧЕТ СРЕДСТВ СПЕЦИАЛЬНОЙ НАДБАВКИ </a:t>
            </a:r>
            <a:r>
              <a:rPr lang="ru-RU" sz="2200" dirty="0" smtClean="0"/>
              <a:t>К </a:t>
            </a:r>
            <a:r>
              <a:rPr lang="ru-RU" sz="2200" dirty="0"/>
              <a:t>ТАРИФАМ НА ТРАНСПОРТ ГАЗА </a:t>
            </a:r>
            <a:r>
              <a:rPr lang="ru-RU" sz="2200" dirty="0" smtClean="0"/>
              <a:t>В </a:t>
            </a:r>
            <a:r>
              <a:rPr lang="ru-RU" sz="2200" dirty="0"/>
              <a:t>2021 </a:t>
            </a:r>
            <a:r>
              <a:rPr lang="ru-RU" sz="2200" dirty="0" smtClean="0"/>
              <a:t>ГОДУ (продолжение)</a:t>
            </a:r>
            <a:endParaRPr lang="ru-RU" sz="2200" dirty="0"/>
          </a:p>
          <a:p>
            <a:endParaRPr lang="ru-RU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1896227-0F78-416F-ABB4-4AA22D70F4FD}"/>
              </a:ext>
            </a:extLst>
          </p:cNvPr>
          <p:cNvSpPr txBox="1"/>
          <p:nvPr/>
        </p:nvSpPr>
        <p:spPr>
          <a:xfrm>
            <a:off x="1111873" y="4403237"/>
            <a:ext cx="10488954" cy="202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</a:rPr>
              <a:t>Межпоселковый </a:t>
            </a:r>
            <a:r>
              <a:rPr lang="ru-RU" sz="2000" dirty="0">
                <a:latin typeface="Times New Roman" panose="02020603050405020304" pitchFamily="18" charset="0"/>
              </a:rPr>
              <a:t>газопровод </a:t>
            </a:r>
            <a:r>
              <a:rPr lang="ru-RU" sz="2000" dirty="0" smtClean="0">
                <a:latin typeface="Times New Roman" panose="02020603050405020304" pitchFamily="18" charset="0"/>
              </a:rPr>
              <a:t>высокого </a:t>
            </a:r>
            <a:r>
              <a:rPr lang="ru-RU" sz="2000" dirty="0">
                <a:latin typeface="Times New Roman" panose="02020603050405020304" pitchFamily="18" charset="0"/>
              </a:rPr>
              <a:t>давления </a:t>
            </a:r>
            <a:r>
              <a:rPr lang="ru-RU" sz="2000" dirty="0" smtClean="0">
                <a:latin typeface="Times New Roman" panose="02020603050405020304" pitchFamily="18" charset="0"/>
              </a:rPr>
              <a:t>ГРС </a:t>
            </a:r>
            <a:r>
              <a:rPr lang="ru-RU" sz="2000" dirty="0">
                <a:latin typeface="Times New Roman" panose="02020603050405020304" pitchFamily="18" charset="0"/>
              </a:rPr>
              <a:t>Бежецк </a:t>
            </a:r>
            <a:r>
              <a:rPr lang="ru-RU" sz="2000" dirty="0" smtClean="0">
                <a:latin typeface="Times New Roman" panose="02020603050405020304" pitchFamily="18" charset="0"/>
              </a:rPr>
              <a:t>- </a:t>
            </a:r>
            <a:r>
              <a:rPr lang="ru-RU" sz="2000" dirty="0" err="1" smtClean="0">
                <a:latin typeface="Times New Roman" panose="02020603050405020304" pitchFamily="18" charset="0"/>
              </a:rPr>
              <a:t>п.Максатиха</a:t>
            </a:r>
            <a:endParaRPr lang="ru-RU" sz="2000" dirty="0" smtClean="0">
              <a:latin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(протяженность 60 км, ПЭ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325, 219, 108 мм)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800" dirty="0">
              <a:latin typeface="Times New Roman" panose="02020603050405020304" pitchFamily="18" charset="0"/>
            </a:endParaRPr>
          </a:p>
          <a:p>
            <a:pPr algn="ctr"/>
            <a:r>
              <a:rPr lang="ru-RU" sz="2000" dirty="0">
                <a:latin typeface="Times New Roman" panose="02020603050405020304" pitchFamily="18" charset="0"/>
              </a:rPr>
              <a:t>Завершение </a:t>
            </a:r>
            <a:r>
              <a:rPr lang="ru-RU" sz="2000" dirty="0" smtClean="0">
                <a:latin typeface="Times New Roman" panose="02020603050405020304" pitchFamily="18" charset="0"/>
              </a:rPr>
              <a:t>проектно-изыскательских работ</a:t>
            </a:r>
            <a:endParaRPr lang="ru-RU" sz="2000" dirty="0">
              <a:latin typeface="Times New Roman" panose="02020603050405020304" pitchFamily="18" charset="0"/>
            </a:endParaRPr>
          </a:p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Срок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 строительно-монтажных работ 2021-2023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годы. </a:t>
            </a:r>
          </a:p>
          <a:p>
            <a:pPr algn="ctr"/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строительство распределительных газовых сетей и перевод на природный газ 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котельных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Максатиха</a:t>
            </a:r>
            <a:r>
              <a:rPr lang="ru-RU" sz="18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планируется в период до 2023 года.</a:t>
            </a:r>
            <a:endParaRPr lang="ru-RU" sz="1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1896227-0F78-416F-ABB4-4AA22D70F4FD}"/>
              </a:ext>
            </a:extLst>
          </p:cNvPr>
          <p:cNvSpPr txBox="1"/>
          <p:nvPr/>
        </p:nvSpPr>
        <p:spPr>
          <a:xfrm>
            <a:off x="4661312" y="4086556"/>
            <a:ext cx="339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Максатихинский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район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22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92398" y="6501600"/>
            <a:ext cx="399602" cy="356400"/>
          </a:xfrm>
        </p:spPr>
        <p:txBody>
          <a:bodyPr vert="horz" lIns="91440" tIns="45720" rIns="91440" bIns="45720" rtlCol="0" anchor="ctr"/>
          <a:lstStyle/>
          <a:p>
            <a:pPr algn="ctr"/>
            <a:fld id="{3E716BDD-ECB7-4C86-83A2-DDBB799AEF99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1380116" y="351315"/>
            <a:ext cx="10081449" cy="40011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ru-RU"/>
            </a:defPPr>
            <a:lvl1pPr algn="ctr" eaLnBrk="0" hangingPunct="0">
              <a:defRPr sz="20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ru-RU" altLang="ru-RU" sz="2200" dirty="0" smtClean="0"/>
              <a:t>ОЖИДАЕМЫЕ РЕЗУЛЬТАТЫ РЕАЛИЗАЦИИ ПРОГРАММЫ ГАЗИФИКАЦИИ ТВЕРСКОЙ ОБЛАСТИ на 2021 год </a:t>
            </a:r>
            <a:endParaRPr lang="ru-RU" altLang="ru-RU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2533333" y="1255360"/>
            <a:ext cx="54387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УРОВНЯ ГАЗИФИКАЦИИ: </a:t>
            </a:r>
          </a:p>
          <a:p>
            <a:endParaRPr lang="ru-RU" sz="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9076" y="3696566"/>
            <a:ext cx="8101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ГАЗИФИКАЦИЯ КВАРТИР И ДОМОВЛАДЕНИЙ: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509076" y="2964383"/>
            <a:ext cx="1265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 км</a:t>
            </a:r>
          </a:p>
        </p:txBody>
      </p:sp>
      <p:pic>
        <p:nvPicPr>
          <p:cNvPr id="1026" name="Picture 2" descr="https://img2.freepng.ru/20180711/vry/kisspng-logo-petroleum-industry-computer-icons-gas-industry-icon-5b46bab0307845.60985195153136196819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36" y="1192933"/>
            <a:ext cx="705894" cy="8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Ð¿ÑÐ¾ÐµÐºÑÐ¸ÑÐ¾Ð²Ð°Ð½Ð¸Ðµ ÑÐ¸ÑÑÐµÐ¼ ÐºÐ°Ð½Ð°Ð»Ð¸Ð·Ð°ÑÐ¸Ð¸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750"/>
                    </a14:imgEffect>
                    <a14:imgEffect>
                      <a14:saturation sat="160000"/>
                    </a14:imgEffect>
                    <a14:imgEffect>
                      <a14:brightnessContrast contras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16" y="2523949"/>
            <a:ext cx="822643" cy="717937"/>
          </a:xfrm>
          <a:prstGeom prst="rect">
            <a:avLst/>
          </a:prstGeom>
          <a:noFill/>
          <a:extLst/>
        </p:spPr>
      </p:pic>
      <p:sp>
        <p:nvSpPr>
          <p:cNvPr id="19" name="TextBox 18"/>
          <p:cNvSpPr txBox="1"/>
          <p:nvPr/>
        </p:nvSpPr>
        <p:spPr>
          <a:xfrm>
            <a:off x="2509076" y="2373444"/>
            <a:ext cx="959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ПРОТЯЖЕННОСТЬ ВВОДИМЫХ МЕЖПОСЕЛКОВЫХ И РАСПРЕДЕЛИТЕЛЬНЫХ СЕТЕЙ: 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2533333" y="1516049"/>
            <a:ext cx="1622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68,5%</a:t>
            </a:r>
            <a:endParaRPr lang="ru-RU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" descr="http://top1firma.pl/wp-content/uploads/2014/10/docieplanie-stropow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08" y="3747924"/>
            <a:ext cx="846951" cy="61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2519967" y="3966948"/>
            <a:ext cx="1596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2 539 ед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122" name="Picture 2" descr="http://ip91-207-238-19.bal.ru/sites/default/files/docs/docs/news/2017/05_2017/news_30052017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798" y="4739946"/>
            <a:ext cx="1089278" cy="7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432213" y="4810257"/>
            <a:ext cx="8254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ГАЗИФИЦИРУЕМЫХ НАСЕЛЕННЫХ ПУНКТОВ: </a:t>
            </a:r>
          </a:p>
          <a:p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ед</a:t>
            </a:r>
            <a:r>
              <a:rPr lang="ru-RU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7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68223" y="157662"/>
            <a:ext cx="9916685" cy="97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37" tIns="54419" rIns="108837" bIns="54419" anchor="ctr"/>
          <a:lstStyle/>
          <a:p>
            <a:pPr algn="ctr">
              <a:defRPr/>
            </a:pPr>
            <a:endParaRPr lang="ru-RU" sz="2133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СРАВНЕНИЕ УРОВНЯ ГАЗИФИКАЦИИ И ПРОТЯЖЕННОСТИ ГАЗОВЫХ СЕТЕЙ В СУБЪЕКТАХ ЦФО </a:t>
            </a:r>
            <a:endParaRPr lang="ru-RU" sz="2200" b="1" kern="0" dirty="0">
              <a:solidFill>
                <a:srgbClr val="A88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>
              <a:defRPr/>
            </a:pPr>
            <a:endParaRPr lang="ru-RU" sz="2133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Диаграмма 7"/>
          <p:cNvGraphicFramePr/>
          <p:nvPr>
            <p:extLst/>
          </p:nvPr>
        </p:nvGraphicFramePr>
        <p:xfrm>
          <a:off x="1046400" y="1392752"/>
          <a:ext cx="5973272" cy="515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5901267" y="2121595"/>
            <a:ext cx="355600" cy="2797538"/>
          </a:xfrm>
          <a:prstGeom prst="rect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835441" y="6362171"/>
            <a:ext cx="286109" cy="365125"/>
          </a:xfrm>
        </p:spPr>
        <p:txBody>
          <a:bodyPr/>
          <a:lstStyle/>
          <a:p>
            <a:pPr>
              <a:defRPr/>
            </a:pPr>
            <a:r>
              <a:rPr lang="ru-RU" alt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53227" y="48776"/>
            <a:ext cx="893173" cy="111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/>
          <p:cNvSpPr/>
          <p:nvPr/>
        </p:nvSpPr>
        <p:spPr>
          <a:xfrm rot="5400000">
            <a:off x="8463606" y="3034428"/>
            <a:ext cx="236256" cy="2784309"/>
          </a:xfrm>
          <a:prstGeom prst="rect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graphicFrame>
        <p:nvGraphicFramePr>
          <p:cNvPr id="13" name="Диаграмма 12"/>
          <p:cNvGraphicFramePr/>
          <p:nvPr>
            <p:extLst/>
          </p:nvPr>
        </p:nvGraphicFramePr>
        <p:xfrm>
          <a:off x="7051375" y="1118529"/>
          <a:ext cx="4927120" cy="5105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D96D209-94B8-413E-831A-626B3E83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5529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Прямоугольник 3">
            <a:extLst>
              <a:ext uri="{FF2B5EF4-FFF2-40B4-BE49-F238E27FC236}">
                <a16:creationId xmlns="" xmlns:a16="http://schemas.microsoft.com/office/drawing/2014/main" id="{F86A77EA-2B3A-4FFE-ABA6-027A38E0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728" y="4278004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9DF9878-78C4-49D5-B3FC-D13E66F8F522}"/>
              </a:ext>
            </a:extLst>
          </p:cNvPr>
          <p:cNvSpPr txBox="1"/>
          <p:nvPr/>
        </p:nvSpPr>
        <p:spPr>
          <a:xfrm>
            <a:off x="1103712" y="433744"/>
            <a:ext cx="10266498" cy="400110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ЗАДАЧИ ДЛЯ ИСПОЛНЕНИЯ</a:t>
            </a: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=""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2519" y="6406257"/>
            <a:ext cx="4400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9CB0AEA-8EB6-4FA3-8535-B8B1DC269AA0}" type="slidenum"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40</a:t>
            </a:fld>
            <a:endParaRPr lang="ru-RU" altLang="ru-RU" sz="1600" dirty="0"/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92196" y="128418"/>
            <a:ext cx="814226" cy="1010763"/>
          </a:xfrm>
          <a:prstGeom prst="rect">
            <a:avLst/>
          </a:prstGeom>
          <a:noFill/>
        </p:spPr>
      </p:pic>
      <p:sp>
        <p:nvSpPr>
          <p:cNvPr id="14" name="Скругленный прямоугольник 4">
            <a:extLst>
              <a:ext uri="{FF2B5EF4-FFF2-40B4-BE49-F238E27FC236}">
                <a16:creationId xmlns=""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706059" y="1421425"/>
            <a:ext cx="9753851" cy="823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defTabSz="1066773">
              <a:spcAft>
                <a:spcPct val="35000"/>
              </a:spcAft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Обеспечить достижение показателей и исполнение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сроков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выполнения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работ 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                              по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объектам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Программы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газификации Тверской области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2021 году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157" y="1527922"/>
            <a:ext cx="458259" cy="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72057" y="1109319"/>
            <a:ext cx="333738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Минэнерго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Тверской области: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295525" y="3577416"/>
            <a:ext cx="836294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773">
              <a:lnSpc>
                <a:spcPct val="90000"/>
              </a:lnSpc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Муниципальные образования: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0" y="4059906"/>
            <a:ext cx="458259" cy="6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Скругленный прямоугольник 4">
            <a:extLst>
              <a:ext uri="{FF2B5EF4-FFF2-40B4-BE49-F238E27FC236}">
                <a16:creationId xmlns=""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825256" y="3901723"/>
            <a:ext cx="9753851" cy="752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defTabSz="1066773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беспечить исполнение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работ по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муниципальным объектам газификации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 соответствии со сроками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указанными в муниципальных контрактах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Скругленный прямоугольник 4">
            <a:extLst>
              <a:ext uri="{FF2B5EF4-FFF2-40B4-BE49-F238E27FC236}">
                <a16:creationId xmlns=""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825256" y="4807212"/>
            <a:ext cx="9753851" cy="752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defTabSz="1066773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беспечить перевод на природный газ отопительных котельных при газификации муниципальных образований в рамках муниципальных (региональных) программ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33" y="4861756"/>
            <a:ext cx="458259" cy="6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кругленный прямоугольник 4">
            <a:extLst>
              <a:ext uri="{FF2B5EF4-FFF2-40B4-BE49-F238E27FC236}">
                <a16:creationId xmlns="" xmlns:a16="http://schemas.microsoft.com/office/drawing/2014/main" id="{C1CDA935-6316-4D78-B718-23BD3E1A2D35}"/>
              </a:ext>
            </a:extLst>
          </p:cNvPr>
          <p:cNvSpPr/>
          <p:nvPr/>
        </p:nvSpPr>
        <p:spPr bwMode="auto">
          <a:xfrm>
            <a:off x="1751580" y="2452599"/>
            <a:ext cx="9753851" cy="9718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1440" tIns="91440" rIns="91440" bIns="91440" spcCol="1270" anchor="ctr"/>
          <a:lstStyle/>
          <a:p>
            <a:pPr algn="just" fontAlgn="ctr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Обеспечить внесение изменений в адресную инвестиционную программу Тверской области по объекту «</a:t>
            </a:r>
            <a:r>
              <a:rPr lang="ru-RU" sz="2000" dirty="0" smtClean="0">
                <a:latin typeface="Times New Roman"/>
              </a:rPr>
              <a:t>Межпоселковый газопровод высокого давления от д. </a:t>
            </a:r>
            <a:r>
              <a:rPr lang="ru-RU" sz="2000" dirty="0" err="1" smtClean="0">
                <a:latin typeface="Times New Roman"/>
              </a:rPr>
              <a:t>Квакшино</a:t>
            </a:r>
            <a:r>
              <a:rPr lang="ru-RU" sz="2000" dirty="0" smtClean="0">
                <a:latin typeface="Times New Roman"/>
              </a:rPr>
              <a:t> </a:t>
            </a:r>
          </a:p>
          <a:p>
            <a:pPr algn="just" fontAlgn="ctr"/>
            <a:r>
              <a:rPr lang="ru-RU" sz="2000" dirty="0" smtClean="0">
                <a:latin typeface="Times New Roman"/>
              </a:rPr>
              <a:t>до д. Игнатово Калининского района с установкой ПГБ» (корректировка стоимости)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78" y="2559096"/>
            <a:ext cx="458259" cy="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66983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312057" y="6390062"/>
            <a:ext cx="2743200" cy="365125"/>
          </a:xfrm>
        </p:spPr>
        <p:txBody>
          <a:bodyPr/>
          <a:lstStyle/>
          <a:p>
            <a:fld id="{3E716BDD-ECB7-4C86-83A2-DDBB799AEF99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53753" y="3300304"/>
            <a:ext cx="3831608" cy="282024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1"/>
          <p:cNvPicPr>
            <a:picLocks noChangeAspect="1" noChangeArrowheads="1"/>
          </p:cNvPicPr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5" name="Заголовок 20"/>
          <p:cNvSpPr txBox="1">
            <a:spLocks/>
          </p:cNvSpPr>
          <p:nvPr/>
        </p:nvSpPr>
        <p:spPr>
          <a:xfrm>
            <a:off x="865960" y="133427"/>
            <a:ext cx="10421093" cy="75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917" tIns="60958" rIns="121917" bIns="60958"/>
          <a:lstStyle>
            <a:defPPr>
              <a:defRPr lang="ru-RU"/>
            </a:defPPr>
            <a:lvl1pPr algn="ctr">
              <a:defRPr sz="2000" b="1">
                <a:solidFill>
                  <a:srgbClr val="A88000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ru-RU" sz="2200" dirty="0"/>
              <a:t>С</a:t>
            </a:r>
            <a:r>
              <a:rPr lang="ru-RU" sz="2200" dirty="0" smtClean="0"/>
              <a:t>ОЗДАНИЕ УСЛОВИЙ ДЛЯ РАЗВИТИЯ ГАЗОСНАБЖЕНИЯ И ГАЗИФИКАЦИИ СУБЪЕКТОВ РОССИЙСКОЙ ФЕДЕРАЦИИ</a:t>
            </a:r>
            <a:endParaRPr lang="ru-RU" sz="2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141458" y="4340340"/>
            <a:ext cx="2195804" cy="142447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932489" y="5183652"/>
            <a:ext cx="354564" cy="51216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>
              <a:solidFill>
                <a:schemeClr val="tx1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1094885" y="4997309"/>
            <a:ext cx="3108" cy="177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8833379" y="5014455"/>
            <a:ext cx="2254974" cy="10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0458097" y="5016115"/>
            <a:ext cx="2985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10566" y="5356661"/>
            <a:ext cx="95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latin typeface="Arial Narrow" panose="020B0606020202030204" pitchFamily="34" charset="0"/>
              </a:rPr>
              <a:t>ВДГО</a:t>
            </a:r>
            <a:endParaRPr lang="ru-RU" sz="1600" b="1" dirty="0">
              <a:latin typeface="Arial Narrow" panose="020B0606020202030204" pitchFamily="34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 flipV="1">
            <a:off x="10386427" y="4961121"/>
            <a:ext cx="7114" cy="3941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0212028" y="4433177"/>
            <a:ext cx="354564" cy="51216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9036226" y="4316985"/>
            <a:ext cx="93525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ru-RU" sz="1050" b="1" dirty="0" smtClean="0">
                <a:latin typeface="Arial Narrow" panose="020B0606020202030204" pitchFamily="34" charset="0"/>
              </a:rPr>
              <a:t>Внутренний </a:t>
            </a:r>
          </a:p>
          <a:p>
            <a:pPr algn="r"/>
            <a:r>
              <a:rPr lang="ru-RU" sz="1050" b="1" dirty="0" smtClean="0">
                <a:latin typeface="Arial Narrow" panose="020B0606020202030204" pitchFamily="34" charset="0"/>
              </a:rPr>
              <a:t>газопровод</a:t>
            </a:r>
            <a:endParaRPr lang="ru-RU" sz="1050" b="1" dirty="0">
              <a:latin typeface="Arial Narrow" panose="020B060602020203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H="1" flipV="1">
            <a:off x="9736674" y="4723138"/>
            <a:ext cx="351452" cy="3061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Равнобедренный треугольник 17"/>
          <p:cNvSpPr/>
          <p:nvPr/>
        </p:nvSpPr>
        <p:spPr>
          <a:xfrm>
            <a:off x="9041750" y="3629110"/>
            <a:ext cx="2382416" cy="721567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17680" y="4572919"/>
            <a:ext cx="95172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>
                <a:latin typeface="Arial Narrow" panose="020B0606020202030204" pitchFamily="34" charset="0"/>
              </a:rPr>
              <a:t>котёл</a:t>
            </a:r>
            <a:endParaRPr lang="ru-RU" sz="1000" dirty="0"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33910" y="5276134"/>
            <a:ext cx="9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dirty="0" smtClean="0">
                <a:latin typeface="Arial Narrow" panose="020B0606020202030204" pitchFamily="34" charset="0"/>
              </a:rPr>
              <a:t>газовая</a:t>
            </a:r>
            <a:endParaRPr lang="ru-RU" sz="900" dirty="0">
              <a:latin typeface="Arial Narrow" panose="020B0606020202030204" pitchFamily="34" charset="0"/>
            </a:endParaRPr>
          </a:p>
          <a:p>
            <a:pPr algn="ctr"/>
            <a:r>
              <a:rPr lang="ru-RU" sz="900" dirty="0" smtClean="0">
                <a:latin typeface="Arial Narrow" panose="020B0606020202030204" pitchFamily="34" charset="0"/>
              </a:rPr>
              <a:t>плита</a:t>
            </a:r>
            <a:endParaRPr lang="ru-RU" sz="900" dirty="0">
              <a:latin typeface="Arial Narrow" panose="020B0606020202030204" pitchFamily="34" charset="0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H="1">
            <a:off x="8822818" y="5027323"/>
            <a:ext cx="10561" cy="710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 flipV="1">
            <a:off x="7655707" y="5733284"/>
            <a:ext cx="1171140" cy="13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H="1" flipV="1">
            <a:off x="7402146" y="3700093"/>
            <a:ext cx="251607" cy="2738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8841" y="3502075"/>
            <a:ext cx="139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050" b="1" i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 sz="1200" i="0" dirty="0">
                <a:solidFill>
                  <a:schemeClr val="tx1"/>
                </a:solidFill>
              </a:rPr>
              <a:t>Г</a:t>
            </a:r>
            <a:r>
              <a:rPr lang="ru-RU" sz="1200" i="0" dirty="0" smtClean="0">
                <a:solidFill>
                  <a:schemeClr val="tx1"/>
                </a:solidFill>
              </a:rPr>
              <a:t>раница земельного участка</a:t>
            </a:r>
            <a:endParaRPr lang="ru-RU" sz="1200" i="0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872170" y="4107161"/>
            <a:ext cx="3760535" cy="2152981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углом 25"/>
          <p:cNvSpPr/>
          <p:nvPr/>
        </p:nvSpPr>
        <p:spPr>
          <a:xfrm>
            <a:off x="6430093" y="5722787"/>
            <a:ext cx="1193642" cy="390061"/>
          </a:xfrm>
          <a:prstGeom prst="bentArrow">
            <a:avLst>
              <a:gd name="adj1" fmla="val 2429"/>
              <a:gd name="adj2" fmla="val 2012"/>
              <a:gd name="adj3" fmla="val 1"/>
              <a:gd name="adj4" fmla="val 0"/>
            </a:avLst>
          </a:prstGeom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Двойная стрелка влево/вправо 26"/>
          <p:cNvSpPr/>
          <p:nvPr/>
        </p:nvSpPr>
        <p:spPr>
          <a:xfrm rot="5400000">
            <a:off x="5857715" y="5639011"/>
            <a:ext cx="868787" cy="323461"/>
          </a:xfrm>
          <a:prstGeom prst="leftRightArrow">
            <a:avLst>
              <a:gd name="adj1" fmla="val 73077"/>
              <a:gd name="adj2" fmla="val 0"/>
            </a:avLst>
          </a:prstGeom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H="1" flipV="1">
            <a:off x="5615559" y="5501080"/>
            <a:ext cx="536007" cy="4644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40587" y="5133214"/>
            <a:ext cx="15970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050" b="1" i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algn="r"/>
            <a:r>
              <a:rPr lang="ru-RU" i="0" dirty="0" err="1" smtClean="0">
                <a:solidFill>
                  <a:schemeClr val="tx1"/>
                </a:solidFill>
              </a:rPr>
              <a:t>Внутрипоселковый</a:t>
            </a:r>
            <a:r>
              <a:rPr lang="ru-RU" i="0" dirty="0" smtClean="0">
                <a:solidFill>
                  <a:schemeClr val="tx1"/>
                </a:solidFill>
              </a:rPr>
              <a:t> </a:t>
            </a:r>
            <a:r>
              <a:rPr lang="ru-RU" i="0" dirty="0">
                <a:solidFill>
                  <a:schemeClr val="tx1"/>
                </a:solidFill>
              </a:rPr>
              <a:t>газопровод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71493" y="4980048"/>
            <a:ext cx="13941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050" b="1" i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 i="0" dirty="0" smtClean="0">
                <a:solidFill>
                  <a:schemeClr val="tx1"/>
                </a:solidFill>
              </a:rPr>
              <a:t>«Последняя </a:t>
            </a:r>
            <a:r>
              <a:rPr lang="ru-RU" i="0" dirty="0">
                <a:solidFill>
                  <a:schemeClr val="tx1"/>
                </a:solidFill>
              </a:rPr>
              <a:t>миля»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 flipV="1">
            <a:off x="6877282" y="5254807"/>
            <a:ext cx="524864" cy="4572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9901" y="4772115"/>
            <a:ext cx="13941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b="1" dirty="0" smtClean="0">
                <a:latin typeface="Arial Narrow" panose="020B0606020202030204" pitchFamily="34" charset="0"/>
              </a:rPr>
              <a:t>Газопровод-ввод</a:t>
            </a:r>
            <a:endParaRPr lang="ru-RU" sz="1050" b="1" dirty="0">
              <a:latin typeface="Arial Narrow" panose="020B0606020202030204" pitchFamily="34" charset="0"/>
            </a:endParaRP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 flipH="1" flipV="1">
            <a:off x="8497415" y="5057621"/>
            <a:ext cx="351452" cy="3061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30328" y="3300305"/>
            <a:ext cx="38236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 b="1" i="1">
                <a:solidFill>
                  <a:srgbClr val="385D8A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 sz="1800" i="0" dirty="0" smtClean="0">
                <a:solidFill>
                  <a:schemeClr val="tx1"/>
                </a:solidFill>
              </a:rPr>
              <a:t>СРЕДСТВА СОБСТВЕННИКА</a:t>
            </a:r>
            <a:endParaRPr lang="ru-RU" sz="1800" i="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72170" y="4103558"/>
            <a:ext cx="38236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 b="1" i="1">
                <a:solidFill>
                  <a:srgbClr val="385D8A"/>
                </a:solidFill>
                <a:latin typeface="Arial Narrow" panose="020B0606020202030204" pitchFamily="34" charset="0"/>
              </a:defRPr>
            </a:lvl1pPr>
          </a:lstStyle>
          <a:p>
            <a:pPr algn="l"/>
            <a:r>
              <a:rPr lang="ru-RU" sz="1800" i="0" dirty="0" smtClean="0">
                <a:solidFill>
                  <a:schemeClr val="tx1"/>
                </a:solidFill>
              </a:rPr>
              <a:t>СРЕДСТВА РЕГИОНАЛЬНОГО</a:t>
            </a:r>
          </a:p>
          <a:p>
            <a:pPr algn="l"/>
            <a:r>
              <a:rPr lang="ru-RU" sz="1800" i="0" dirty="0" smtClean="0">
                <a:solidFill>
                  <a:schemeClr val="tx1"/>
                </a:solidFill>
              </a:rPr>
              <a:t>ОПЕРАТОРА ГАЗИФИКАЦИИ *</a:t>
            </a:r>
            <a:endParaRPr lang="ru-RU" sz="1800" i="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9531" y="2348499"/>
            <a:ext cx="10005935" cy="18774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условия «</a:t>
            </a:r>
            <a:r>
              <a:rPr lang="ru-RU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догазификации</a:t>
            </a:r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»:</a:t>
            </a:r>
            <a:endParaRPr lang="ru-RU" sz="8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Наличие распределительных газовых сетей в населенном пункте, построенных до 01.05.2021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Расстояние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газовых сетей до границы земельного участка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200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метров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Наличие технической возможности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Часовой расход газа до 7 куб. м/час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Срок − 31.12.2022 </a:t>
            </a:r>
          </a:p>
          <a:p>
            <a:endParaRPr lang="ru-RU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24" y="3201962"/>
            <a:ext cx="245949" cy="24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26" y="2682608"/>
            <a:ext cx="245949" cy="24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03" y="3484971"/>
            <a:ext cx="259470" cy="2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Прямая соединительная линия 51"/>
          <p:cNvCxnSpPr/>
          <p:nvPr/>
        </p:nvCxnSpPr>
        <p:spPr>
          <a:xfrm>
            <a:off x="10642916" y="5566725"/>
            <a:ext cx="289573" cy="118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25354" y="956473"/>
            <a:ext cx="10360278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Нормативные правовые акты: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 от 11.06.2021 № 184-ФЗ «О внесении изменений в Федеральный закон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газоснабжении в Российской Федерации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мероприятий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(«дорожная карта») по газификации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газоснабжения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субъектов Российской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 (утв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распоряжением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Правительства РФ от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30.04.2021 № 1152-р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oshawachamber.com/wp-content/uploads/2009/01/checkmark-1024x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25" y="2942860"/>
            <a:ext cx="245949" cy="24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782729" y="4645026"/>
            <a:ext cx="103626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 b="1" i="1">
                <a:solidFill>
                  <a:srgbClr val="385D8A"/>
                </a:solidFill>
                <a:latin typeface="Arial Narrow" panose="020B0606020202030204" pitchFamily="34" charset="0"/>
              </a:defRPr>
            </a:lvl1pPr>
          </a:lstStyle>
          <a:p>
            <a:pPr algn="l"/>
            <a:r>
              <a:rPr lang="ru-RU" sz="1600" b="0" i="0" dirty="0">
                <a:solidFill>
                  <a:schemeClr val="tx1"/>
                </a:solidFill>
              </a:rPr>
              <a:t> </a:t>
            </a:r>
            <a:r>
              <a:rPr lang="ru-RU" sz="1600" b="0" i="0" dirty="0" smtClean="0">
                <a:solidFill>
                  <a:schemeClr val="tx1"/>
                </a:solidFill>
              </a:rPr>
              <a:t> АО «Газпром газораспределение Тверь»</a:t>
            </a:r>
            <a:endParaRPr lang="ru-RU" sz="1600" b="0" i="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69531" y="6266158"/>
            <a:ext cx="10362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 b="1" i="1">
                <a:solidFill>
                  <a:srgbClr val="385D8A"/>
                </a:solidFill>
                <a:latin typeface="Arial Narrow" panose="020B0606020202030204" pitchFamily="34" charset="0"/>
              </a:defRPr>
            </a:lvl1pPr>
          </a:lstStyle>
          <a:p>
            <a:pPr algn="l"/>
            <a:r>
              <a:rPr lang="ru-RU" sz="1600" b="0" i="0" dirty="0">
                <a:solidFill>
                  <a:schemeClr val="tx1"/>
                </a:solidFill>
              </a:rPr>
              <a:t> </a:t>
            </a:r>
            <a:r>
              <a:rPr lang="ru-RU" sz="1600" b="0" i="0" dirty="0" smtClean="0">
                <a:solidFill>
                  <a:schemeClr val="tx1"/>
                </a:solidFill>
              </a:rPr>
              <a:t> </a:t>
            </a:r>
            <a:r>
              <a:rPr lang="ru-RU" sz="1800" i="0" dirty="0" smtClean="0">
                <a:solidFill>
                  <a:schemeClr val="tx1"/>
                </a:solidFill>
              </a:rPr>
              <a:t>*</a:t>
            </a:r>
            <a:r>
              <a:rPr lang="ru-RU" sz="1600" b="0" i="0" dirty="0" smtClean="0">
                <a:solidFill>
                  <a:schemeClr val="tx1"/>
                </a:solidFill>
              </a:rPr>
              <a:t> включая садоводческие товарищества в границах газифицированных населенных пунктов </a:t>
            </a:r>
            <a:endParaRPr lang="ru-RU" sz="1600" b="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84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13700" y="6412488"/>
            <a:ext cx="497242" cy="365125"/>
          </a:xfrm>
        </p:spPr>
        <p:txBody>
          <a:bodyPr vert="horz" lIns="91440" tIns="45720" rIns="91440" bIns="45720" rtlCol="0" anchor="ctr"/>
          <a:lstStyle/>
          <a:p>
            <a:pPr algn="ctr"/>
            <a:fld id="{3E716BDD-ECB7-4C86-83A2-DDBB799AEF99}" type="slidenum">
              <a:rPr lang="ru-R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3392" y="87444"/>
            <a:ext cx="11075586" cy="9446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0" hangingPunct="0">
              <a:defRPr sz="2400" b="1" cap="all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ru-RU" sz="2000" dirty="0" smtClean="0"/>
              <a:t>ПОКАЗАТЕЛИ Догазификации домовладений, </a:t>
            </a:r>
          </a:p>
          <a:p>
            <a:r>
              <a:rPr lang="ru-RU" sz="2000" dirty="0" smtClean="0"/>
              <a:t>расположенных в населенных пунктах Тверской области</a:t>
            </a:r>
            <a:endParaRPr lang="ru-RU" sz="2000" dirty="0"/>
          </a:p>
        </p:txBody>
      </p:sp>
      <p:pic>
        <p:nvPicPr>
          <p:cNvPr id="6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graphicFrame>
        <p:nvGraphicFramePr>
          <p:cNvPr id="45" name="Диаграмма 44">
            <a:extLst>
              <a:ext uri="{FF2B5EF4-FFF2-40B4-BE49-F238E27FC236}">
                <a16:creationId xmlns="" xmlns:a16="http://schemas.microsoft.com/office/drawing/2014/main" id="{37BD7B62-97DB-427F-BB5E-E7E507ED9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070265"/>
              </p:ext>
            </p:extLst>
          </p:nvPr>
        </p:nvGraphicFramePr>
        <p:xfrm>
          <a:off x="7498080" y="1098207"/>
          <a:ext cx="4364241" cy="4482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8012" y="5719844"/>
            <a:ext cx="10565687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Правительством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верской области сформированы списки домовладений, подлежащих «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догазификации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»; </a:t>
            </a: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создан региональный штаб по вопросам газификации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="" xmlns:a16="http://schemas.microsoft.com/office/drawing/2014/main" id="{61EEA1BB-0792-4B6E-9F2F-153E30834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49516"/>
              </p:ext>
            </p:extLst>
          </p:nvPr>
        </p:nvGraphicFramePr>
        <p:xfrm>
          <a:off x="1048012" y="1252454"/>
          <a:ext cx="6463568" cy="4247025"/>
        </p:xfrm>
        <a:graphic>
          <a:graphicData uri="http://schemas.openxmlformats.org/drawingml/2006/table">
            <a:tbl>
              <a:tblPr/>
              <a:tblGrid>
                <a:gridCol w="4924234">
                  <a:extLst>
                    <a:ext uri="{9D8B030D-6E8A-4147-A177-3AD203B41FA5}">
                      <a16:colId xmlns="" xmlns:a16="http://schemas.microsoft.com/office/drawing/2014/main" val="3829988671"/>
                    </a:ext>
                  </a:extLst>
                </a:gridCol>
                <a:gridCol w="1539334">
                  <a:extLst>
                    <a:ext uri="{9D8B030D-6E8A-4147-A177-3AD203B41FA5}">
                      <a16:colId xmlns="" xmlns:a16="http://schemas.microsoft.com/office/drawing/2014/main" val="338944437"/>
                    </a:ext>
                  </a:extLst>
                </a:gridCol>
              </a:tblGrid>
              <a:tr h="10663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i="0" kern="1200" dirty="0">
                          <a:solidFill>
                            <a:schemeClr val="bg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Показатель</a:t>
                      </a: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ru-RU" sz="1800" b="1" i="0" kern="1200" dirty="0" smtClean="0">
                          <a:solidFill>
                            <a:schemeClr val="bg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Количество домовладений и квартир, ед.</a:t>
                      </a:r>
                      <a:endParaRPr lang="ru-RU" sz="1800" b="1" i="0" kern="1200" dirty="0">
                        <a:solidFill>
                          <a:schemeClr val="bg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43260522"/>
                  </a:ext>
                </a:extLst>
              </a:tr>
              <a:tr h="860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80000" algn="l" defTabSz="914400" rtl="0" eaLnBrk="1" fontAlgn="ctr" latinLnBrk="0" hangingPunct="1">
                        <a:spcBef>
                          <a:spcPts val="0"/>
                        </a:spcBef>
                      </a:pPr>
                      <a:r>
                        <a:rPr lang="ru-RU" sz="1800" b="1" i="0" kern="1200" dirty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Догазификация домовладений в газифицированных</a:t>
                      </a:r>
                      <a:r>
                        <a:rPr lang="ru-RU" sz="1800" b="1" i="0" kern="1200" baseline="0" dirty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населенных </a:t>
                      </a:r>
                      <a:r>
                        <a:rPr lang="ru-RU" sz="1800" b="1" i="0" kern="1200" baseline="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пунктах * </a:t>
                      </a:r>
                      <a:endParaRPr lang="ru-RU" sz="1800" b="1" i="0" kern="1200" dirty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ru-RU" sz="1800" b="1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35 672</a:t>
                      </a:r>
                      <a:endParaRPr lang="ru-RU" sz="1800" b="1" i="0" kern="1200" dirty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0123994"/>
                  </a:ext>
                </a:extLst>
              </a:tr>
              <a:tr h="8495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357188" indent="0" algn="l" defTabSz="914400" rtl="0" eaLnBrk="1" fontAlgn="ctr" latinLnBrk="0" hangingPunct="1"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ru-RU" sz="1800" b="0" i="0" kern="1200" dirty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в</a:t>
                      </a:r>
                      <a:r>
                        <a:rPr lang="ru-RU" sz="1800" b="0" i="0" kern="1200" baseline="0" dirty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том числе </a:t>
                      </a:r>
                      <a:r>
                        <a:rPr lang="ru-RU" sz="1800" b="0" i="0" kern="1200" dirty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расположены не более 200 метров </a:t>
                      </a:r>
                      <a:endParaRPr lang="ru-RU" sz="1800" b="0" i="0" kern="1200" dirty="0" smtClean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  <a:p>
                      <a:pPr marL="357188" indent="0" algn="l" defTabSz="914400" rtl="0" eaLnBrk="1" fontAlgn="ctr" latinLnBrk="0" hangingPunct="1"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ru-RU" sz="1800" b="0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до </a:t>
                      </a:r>
                      <a:r>
                        <a:rPr lang="ru-RU" sz="1800" b="0" i="0" kern="1200" dirty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сети газораспределения</a:t>
                      </a: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ru-RU" sz="1800" b="0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25 500</a:t>
                      </a:r>
                      <a:endParaRPr lang="ru-RU" sz="1800" b="0" i="0" kern="1200" dirty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43070917"/>
                  </a:ext>
                </a:extLst>
              </a:tr>
              <a:tr h="7586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Строительство распределительных газовых сетей </a:t>
                      </a: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1 236 км</a:t>
                      </a:r>
                      <a:endParaRPr lang="ru-RU" sz="1800" b="1" i="0" kern="1200" dirty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</a:tr>
              <a:tr h="712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ru-RU" sz="1800" b="1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Строительство пунктов редуцирования</a:t>
                      </a:r>
                      <a:r>
                        <a:rPr lang="ru-RU" sz="1800" b="1" i="0" kern="1200" baseline="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газа</a:t>
                      </a:r>
                      <a:endParaRPr lang="ru-RU" sz="1800" b="1" i="0" kern="1200" dirty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ru-RU" sz="1800" b="1" i="0" kern="1200" dirty="0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35 </a:t>
                      </a:r>
                      <a:r>
                        <a:rPr lang="ru-RU" sz="1800" b="1" i="0" kern="1200" dirty="0" err="1" smtClean="0">
                          <a:solidFill>
                            <a:srgbClr val="003366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шт</a:t>
                      </a:r>
                      <a:endParaRPr lang="ru-RU" sz="1800" b="1" i="0" kern="1200" dirty="0">
                        <a:solidFill>
                          <a:srgbClr val="003366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7367" marR="7367" marT="73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9248517"/>
                  </a:ext>
                </a:extLst>
              </a:tr>
            </a:tbl>
          </a:graphicData>
        </a:graphic>
      </p:graphicFrame>
      <p:pic>
        <p:nvPicPr>
          <p:cNvPr id="10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4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Прямоугольник 12">
            <a:extLst>
              <a:ext uri="{FF2B5EF4-FFF2-40B4-BE49-F238E27FC236}">
                <a16:creationId xmlns="" xmlns:a16="http://schemas.microsoft.com/office/drawing/2014/main" id="{69E6B916-47FD-4633-82FF-DFECB21F1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018" y="1183218"/>
            <a:ext cx="8420100" cy="3457613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667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9DF9878-78C4-49D5-B3FC-D13E66F8F522}"/>
              </a:ext>
            </a:extLst>
          </p:cNvPr>
          <p:cNvSpPr txBox="1"/>
          <p:nvPr/>
        </p:nvSpPr>
        <p:spPr>
          <a:xfrm>
            <a:off x="1016950" y="149187"/>
            <a:ext cx="10321336" cy="769441"/>
          </a:xfrm>
          <a:prstGeom prst="rect">
            <a:avLst/>
          </a:prstGeom>
          <a:noFill/>
          <a:ln w="28575">
            <a:noFill/>
          </a:ln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 anchor="ctr">
            <a:spAutoFit/>
          </a:bodyPr>
          <a:lstStyle/>
          <a:p>
            <a:pPr algn="ctr">
              <a:defRPr/>
            </a:pPr>
            <a:r>
              <a:rPr lang="ru-RU" alt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СТРУКТУРА </a:t>
            </a: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И ИСТОЧНИКИ ФИНАНСИРОВАНИЯ </a:t>
            </a:r>
          </a:p>
          <a:p>
            <a:pPr algn="ctr">
              <a:defRPr/>
            </a:pPr>
            <a:r>
              <a:rPr lang="ru-RU" alt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ПРОГРАММЫ ГАЗИФИКАЦИИ ТВЕРСКОЙ ОБЛАСТИ</a:t>
            </a: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=""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369" y="6386323"/>
            <a:ext cx="25717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29CB0AEA-8EB6-4FA3-8535-B8B1DC269AA0}" type="slidenum"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5</a:t>
            </a:fld>
            <a:endParaRPr lang="ru-RU" altLang="ru-RU" sz="1600" dirty="0"/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graphicFrame>
        <p:nvGraphicFramePr>
          <p:cNvPr id="35" name="Схема 34"/>
          <p:cNvGraphicFramePr/>
          <p:nvPr>
            <p:extLst>
              <p:ext uri="{D42A27DB-BD31-4B8C-83A1-F6EECF244321}">
                <p14:modId xmlns:p14="http://schemas.microsoft.com/office/powerpoint/2010/main" val="237107846"/>
              </p:ext>
            </p:extLst>
          </p:nvPr>
        </p:nvGraphicFramePr>
        <p:xfrm>
          <a:off x="1236133" y="1183218"/>
          <a:ext cx="9990667" cy="242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Схема 35"/>
          <p:cNvGraphicFramePr/>
          <p:nvPr>
            <p:extLst>
              <p:ext uri="{D42A27DB-BD31-4B8C-83A1-F6EECF244321}">
                <p14:modId xmlns:p14="http://schemas.microsoft.com/office/powerpoint/2010/main" val="1052408607"/>
              </p:ext>
            </p:extLst>
          </p:nvPr>
        </p:nvGraphicFramePr>
        <p:xfrm>
          <a:off x="1414658" y="2995365"/>
          <a:ext cx="9990667" cy="242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5" name="Схема 44"/>
          <p:cNvGraphicFramePr/>
          <p:nvPr>
            <p:extLst>
              <p:ext uri="{D42A27DB-BD31-4B8C-83A1-F6EECF244321}">
                <p14:modId xmlns:p14="http://schemas.microsoft.com/office/powerpoint/2010/main" val="3956285430"/>
              </p:ext>
            </p:extLst>
          </p:nvPr>
        </p:nvGraphicFramePr>
        <p:xfrm>
          <a:off x="4194850" y="5073038"/>
          <a:ext cx="6909312" cy="1531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3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763FDCAA-E567-4F48-BB22-D6EAC479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469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Номер слайда 3">
            <a:extLst>
              <a:ext uri="{FF2B5EF4-FFF2-40B4-BE49-F238E27FC236}">
                <a16:creationId xmlns="" xmlns:a16="http://schemas.microsoft.com/office/drawing/2014/main" id="{2BD1E0F5-349A-4157-B22C-00F65B51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1754154" y="6360887"/>
            <a:ext cx="279400" cy="3640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575" indent="-3809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altLang="ru-RU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2" name="TextBox 13">
            <a:extLst>
              <a:ext uri="{FF2B5EF4-FFF2-40B4-BE49-F238E27FC236}">
                <a16:creationId xmlns="" xmlns:a16="http://schemas.microsoft.com/office/drawing/2014/main" id="{F38BB6BC-2C52-4E31-877F-2714D9A21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769" y="155838"/>
            <a:ext cx="1008168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РАСХОДЫ НА РЕАЛИЗАЦИЮ </a:t>
            </a:r>
          </a:p>
          <a:p>
            <a:pPr algn="ctr"/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ПРОГРАММЫ </a:t>
            </a: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ГАЗИФИКАЦИИ </a:t>
            </a:r>
            <a:r>
              <a:rPr lang="ru-RU" sz="22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 2018-2020 ГОДЫ</a:t>
            </a:r>
            <a:endParaRPr lang="ru-RU" sz="2200" b="1" dirty="0">
              <a:solidFill>
                <a:srgbClr val="A88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1" name="Таблица 20">
            <a:extLst>
              <a:ext uri="{FF2B5EF4-FFF2-40B4-BE49-F238E27FC236}">
                <a16:creationId xmlns="" xmlns:a16="http://schemas.microsoft.com/office/drawing/2014/main" id="{8095ABB1-6A94-4A65-B95F-5BF123FAC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765617"/>
              </p:ext>
            </p:extLst>
          </p:nvPr>
        </p:nvGraphicFramePr>
        <p:xfrm>
          <a:off x="6895726" y="1120611"/>
          <a:ext cx="4998128" cy="500700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867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0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83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13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15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18593">
                <a:tc rowSpan="2"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Источник</a:t>
                      </a:r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финансиро-вания</a:t>
                      </a:r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Сумма, млн рублей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5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6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922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 marL="121913" marR="121913" marT="60937" marB="6093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1993"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360,4</a:t>
                      </a:r>
                      <a:endParaRPr lang="ru-RU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905,0</a:t>
                      </a:r>
                      <a:endParaRPr lang="ru-RU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586,8</a:t>
                      </a:r>
                      <a:endParaRPr lang="ru-RU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1 852,2</a:t>
                      </a:r>
                      <a:endParaRPr lang="ru-RU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54456">
                <a:tc>
                  <a:txBody>
                    <a:bodyPr/>
                    <a:lstStyle/>
                    <a:p>
                      <a:pPr algn="l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ООО «Газпром межрегионгаз»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20,0</a:t>
                      </a:r>
                      <a:endParaRPr lang="ru-RU" sz="1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500,0</a:t>
                      </a:r>
                      <a:endParaRPr lang="ru-RU" sz="1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140,0</a:t>
                      </a:r>
                      <a:endParaRPr lang="ru-RU" sz="1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660,0</a:t>
                      </a:r>
                      <a:endParaRPr lang="ru-RU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54456">
                <a:tc>
                  <a:txBody>
                    <a:bodyPr/>
                    <a:lstStyle/>
                    <a:p>
                      <a:r>
                        <a:rPr lang="ru-RU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Федеральный бюджет</a:t>
                      </a:r>
                    </a:p>
                  </a:txBody>
                  <a:tcPr marL="121913" marR="121913" marT="60937" marB="609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31,0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33,5</a:t>
                      </a:r>
                      <a:endParaRPr lang="ru-RU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85,3</a:t>
                      </a:r>
                      <a:endParaRPr lang="ru-RU" sz="1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4456">
                <a:tc>
                  <a:txBody>
                    <a:bodyPr/>
                    <a:lstStyle/>
                    <a:p>
                      <a:r>
                        <a:rPr lang="ru-RU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Областной бюджет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104,7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163,0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271,0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538,7</a:t>
                      </a:r>
                      <a:endParaRPr lang="ru-RU" sz="17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4456">
                <a:tc>
                  <a:txBody>
                    <a:bodyPr/>
                    <a:lstStyle/>
                    <a:p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Местный бюджет 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25,2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40,0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20,1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85,3</a:t>
                      </a:r>
                      <a:endParaRPr lang="ru-RU" sz="17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19374">
                <a:tc>
                  <a:txBody>
                    <a:bodyPr/>
                    <a:lstStyle/>
                    <a:p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Специальная надбавка к тарифу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189,7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171,0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122,2</a:t>
                      </a:r>
                      <a:endParaRPr lang="ru-RU" sz="17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482,9</a:t>
                      </a:r>
                      <a:endParaRPr lang="ru-RU" sz="17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13" marR="121913" marT="60937" marB="6093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53227" y="48776"/>
            <a:ext cx="893173" cy="111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Диаграмма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347664"/>
              </p:ext>
            </p:extLst>
          </p:nvPr>
        </p:nvGraphicFramePr>
        <p:xfrm>
          <a:off x="990377" y="1120612"/>
          <a:ext cx="5674068" cy="5007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035" y="6216137"/>
            <a:ext cx="1078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период 2018-2020 гг. построено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км газовых сетей, газифицировано более 6 тыс. домовладений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27600" y="145786"/>
            <a:ext cx="9916685" cy="97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837" tIns="54419" rIns="108837" bIns="54419" anchor="ctr"/>
          <a:lstStyle/>
          <a:p>
            <a:pPr algn="ctr">
              <a:defRPr/>
            </a:pPr>
            <a:endParaRPr lang="ru-RU" sz="2133" b="1" dirty="0">
              <a:solidFill>
                <a:srgbClr val="CCAF0A">
                  <a:lumMod val="75000"/>
                </a:srgb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2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СРАВНЕНИЕ ОБЪЕМОВ ФИНАНСИРОВАНИЯ ПРОГРАММ ГАЗИФИКАЦИИ В СУБЪЕКТАХ ЦФО </a:t>
            </a:r>
            <a:endParaRPr lang="ru-RU" sz="2200" b="1" kern="0" dirty="0">
              <a:solidFill>
                <a:srgbClr val="A8800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>
              <a:defRPr/>
            </a:pPr>
            <a:endParaRPr lang="ru-RU" sz="2133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601754" y="6342795"/>
            <a:ext cx="454483" cy="365125"/>
          </a:xfrm>
        </p:spPr>
        <p:txBody>
          <a:bodyPr/>
          <a:lstStyle/>
          <a:p>
            <a:pPr>
              <a:defRPr/>
            </a:pPr>
            <a:fld id="{CB35DFF3-26B6-45BE-920C-7818B7DB7BA0}" type="slidenum">
              <a:rPr lang="ru-RU" alt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ru-RU" alt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53227" y="48776"/>
            <a:ext cx="893173" cy="111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3711018898"/>
              </p:ext>
            </p:extLst>
          </p:nvPr>
        </p:nvGraphicFramePr>
        <p:xfrm>
          <a:off x="1997477" y="1246870"/>
          <a:ext cx="7794594" cy="4739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Прямоугольник 11"/>
          <p:cNvSpPr/>
          <p:nvPr/>
        </p:nvSpPr>
        <p:spPr>
          <a:xfrm rot="5400000">
            <a:off x="3540121" y="1817529"/>
            <a:ext cx="269658" cy="2836684"/>
          </a:xfrm>
          <a:prstGeom prst="rect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5891577"/>
            <a:ext cx="1091089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2021 году предусмотрено финансирование  - 1 </a:t>
            </a:r>
            <a:r>
              <a:rPr lang="ru-RU" sz="1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857,6  </a:t>
            </a:r>
            <a:r>
              <a:rPr lang="ru-RU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млн руб., в том числе: федеральный бюджет – 2,8 млн руб.,                                ПАО «Газпром» – 1 085,2 млн руб., областной бюджет – </a:t>
            </a:r>
            <a:r>
              <a:rPr lang="en-US" sz="1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502</a:t>
            </a:r>
            <a:r>
              <a:rPr lang="ru-RU" sz="14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,7 </a:t>
            </a:r>
            <a:r>
              <a:rPr lang="ru-RU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млн руб., местный бюджет  - 16,5 млн руб., </a:t>
            </a:r>
            <a:r>
              <a:rPr lang="ru-RU" sz="14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спецнадбавка</a:t>
            </a:r>
            <a:r>
              <a:rPr lang="ru-RU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250,4 млн руб.</a:t>
            </a:r>
          </a:p>
        </p:txBody>
      </p:sp>
    </p:spTree>
    <p:extLst>
      <p:ext uri="{BB962C8B-B14F-4D97-AF65-F5344CB8AC3E}">
        <p14:creationId xmlns:p14="http://schemas.microsoft.com/office/powerpoint/2010/main" val="33089086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91538" y="2023539"/>
            <a:ext cx="9988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Раздел </a:t>
            </a:r>
            <a:r>
              <a:rPr lang="ru-RU" sz="4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endParaRPr lang="ru-RU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ООО «Газпром межрегионгаз» «Газификация регионов Российской Федерации» Тверская область</a:t>
            </a:r>
            <a:endParaRPr lang="ru-RU" sz="4000" b="1" dirty="0"/>
          </a:p>
          <a:p>
            <a:pPr algn="ctr"/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585216" y="6362202"/>
            <a:ext cx="438224" cy="365124"/>
          </a:xfrm>
        </p:spPr>
        <p:txBody>
          <a:bodyPr/>
          <a:lstStyle/>
          <a:p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6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169C683-4881-4A37-96D8-C8F665CC26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0412" y="914320"/>
            <a:ext cx="8572500" cy="5728844"/>
          </a:xfrm>
          <a:prstGeom prst="rect">
            <a:avLst/>
          </a:prstGeom>
        </p:spPr>
      </p:pic>
      <p:sp>
        <p:nvSpPr>
          <p:cNvPr id="4099" name="Прямоугольник 12">
            <a:extLst>
              <a:ext uri="{FF2B5EF4-FFF2-40B4-BE49-F238E27FC236}">
                <a16:creationId xmlns="" xmlns:a16="http://schemas.microsoft.com/office/drawing/2014/main" id="{69E6B916-47FD-4633-82FF-DFECB21F1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018" y="1183218"/>
            <a:ext cx="8420100" cy="3457613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667" b="1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800" b="1" dirty="0">
              <a:solidFill>
                <a:srgbClr val="5B9BD5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ru-RU" altLang="ru-RU" sz="1867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Прямоугольник 3">
            <a:extLst>
              <a:ext uri="{FF2B5EF4-FFF2-40B4-BE49-F238E27FC236}">
                <a16:creationId xmlns="" xmlns:a16="http://schemas.microsoft.com/office/drawing/2014/main" id="{F86A77EA-2B3A-4FFE-ABA6-027A38E01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901" y="2982063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>
              <a:solidFill>
                <a:prstClr val="black"/>
              </a:solidFill>
            </a:endParaRPr>
          </a:p>
        </p:txBody>
      </p:sp>
      <p:sp>
        <p:nvSpPr>
          <p:cNvPr id="45060" name="Прямоугольник 4">
            <a:extLst>
              <a:ext uri="{FF2B5EF4-FFF2-40B4-BE49-F238E27FC236}">
                <a16:creationId xmlns="" xmlns:a16="http://schemas.microsoft.com/office/drawing/2014/main" id="{FFD931C4-5510-4E82-9B6B-B12CDF4FA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901" y="2982063"/>
            <a:ext cx="261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>
              <a:solidFill>
                <a:prstClr val="black"/>
              </a:solidFill>
            </a:endParaRPr>
          </a:p>
        </p:txBody>
      </p:sp>
      <p:sp>
        <p:nvSpPr>
          <p:cNvPr id="45087" name="Прямоугольник 32">
            <a:extLst>
              <a:ext uri="{FF2B5EF4-FFF2-40B4-BE49-F238E27FC236}">
                <a16:creationId xmlns="" xmlns:a16="http://schemas.microsoft.com/office/drawing/2014/main" id="{D04AD2D4-358A-4848-9CFD-F1643A14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2704" y="6409681"/>
            <a:ext cx="4651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altLang="ru-RU" sz="1600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4082" y="1180560"/>
            <a:ext cx="5074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 газификации будут проведены в 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муниципальных образованиях</a:t>
            </a: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0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75720" y="21327"/>
            <a:ext cx="814226" cy="1010763"/>
          </a:xfrm>
          <a:prstGeom prst="rect">
            <a:avLst/>
          </a:prstGeom>
          <a:noFill/>
        </p:spPr>
      </p:pic>
      <p:pic>
        <p:nvPicPr>
          <p:cNvPr id="18" name="Picture 2" descr="Ð¿ÑÐ¾ÐµÐºÑÐ¸ÑÐ¾Ð²Ð°Ð½Ð¸Ðµ ÑÐ¸ÑÑÐµÐ¼ ÐºÐ°Ð½Ð°Ð»Ð¸Ð·Ð°ÑÐ¸Ð¸">
            <a:extLst>
              <a:ext uri="{FF2B5EF4-FFF2-40B4-BE49-F238E27FC236}">
                <a16:creationId xmlns="" xmlns:a16="http://schemas.microsoft.com/office/drawing/2014/main" id="{D75AA63C-91AC-4B83-9830-302D957EA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094599" y="1158200"/>
            <a:ext cx="784300" cy="717937"/>
          </a:xfrm>
          <a:prstGeom prst="rect">
            <a:avLst/>
          </a:prstGeom>
          <a:noFill/>
        </p:spPr>
      </p:pic>
      <p:sp>
        <p:nvSpPr>
          <p:cNvPr id="20" name="TextBox 45">
            <a:extLst>
              <a:ext uri="{FF2B5EF4-FFF2-40B4-BE49-F238E27FC236}">
                <a16:creationId xmlns="" xmlns:a16="http://schemas.microsoft.com/office/drawing/2014/main" id="{5704CF58-09ED-4739-B8C1-F0BBAEE4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10" y="2005354"/>
            <a:ext cx="5501799" cy="172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Обязательства ПАО </a:t>
            </a: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«Газпром», </a:t>
            </a: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строительство:</a:t>
            </a:r>
          </a:p>
          <a:p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13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419 км </a:t>
            </a:r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межпоселковых газовых сетей</a:t>
            </a:r>
            <a:endParaRPr lang="ru-RU" altLang="ru-RU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altLang="ru-RU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13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 км </a:t>
            </a:r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газопроводов-отводов</a:t>
            </a:r>
          </a:p>
          <a:p>
            <a:endParaRPr lang="ru-RU" altLang="ru-RU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sz="213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ГРС </a:t>
            </a:r>
            <a:endParaRPr lang="ru-RU" altLang="ru-RU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6317" y="175998"/>
            <a:ext cx="10508893" cy="10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РАЗВИТИЯ ГАЗОСНАБЖЕНИЯ И ГАЗИФИКАЦИИ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ОБЛАСТИ НА ПЕРИОД 2021-2025 ГОДЫ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133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Рисунок 5">
            <a:extLst>
              <a:ext uri="{FF2B5EF4-FFF2-40B4-BE49-F238E27FC236}">
                <a16:creationId xmlns="" xmlns:a16="http://schemas.microsoft.com/office/drawing/2014/main" id="{C17D175B-87EF-4081-98FC-01B4276249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14" y="6147069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pic>
        <p:nvPicPr>
          <p:cNvPr id="44" name="Рисунок 5">
            <a:extLst>
              <a:ext uri="{FF2B5EF4-FFF2-40B4-BE49-F238E27FC236}">
                <a16:creationId xmlns="" xmlns:a16="http://schemas.microsoft.com/office/drawing/2014/main" id="{D58A7766-30E9-4B00-A2D9-1C8450007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22" y="6232759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26" name="Прямоугольник 32">
            <a:extLst>
              <a:ext uri="{FF2B5EF4-FFF2-40B4-BE49-F238E27FC236}">
                <a16:creationId xmlns="" xmlns:a16="http://schemas.microsoft.com/office/drawing/2014/main" id="{9EF7856C-87ED-4A2F-AE2C-6A301AF66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691" y="6094260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sp>
        <p:nvSpPr>
          <p:cNvPr id="27" name="Прямоугольник 32">
            <a:extLst>
              <a:ext uri="{FF2B5EF4-FFF2-40B4-BE49-F238E27FC236}">
                <a16:creationId xmlns="" xmlns:a16="http://schemas.microsoft.com/office/drawing/2014/main" id="{AA9A6482-A471-4C40-87A9-B58D3FA64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834" y="6179950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29" name="Рисунок 5">
            <a:extLst>
              <a:ext uri="{FF2B5EF4-FFF2-40B4-BE49-F238E27FC236}">
                <a16:creationId xmlns="" xmlns:a16="http://schemas.microsoft.com/office/drawing/2014/main" id="{FDDB0947-8B21-40B9-A002-DA215C619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37" y="5377143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30" name="Прямоугольник 32">
            <a:extLst>
              <a:ext uri="{FF2B5EF4-FFF2-40B4-BE49-F238E27FC236}">
                <a16:creationId xmlns="" xmlns:a16="http://schemas.microsoft.com/office/drawing/2014/main" id="{F10558C6-EC66-44E7-994B-D498589A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549" y="5324334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31" name="Рисунок 5">
            <a:extLst>
              <a:ext uri="{FF2B5EF4-FFF2-40B4-BE49-F238E27FC236}">
                <a16:creationId xmlns="" xmlns:a16="http://schemas.microsoft.com/office/drawing/2014/main" id="{9C80ACAB-49A0-4659-9C46-BC4170F281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8" y="5679294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32" name="Прямоугольник 32">
            <a:extLst>
              <a:ext uri="{FF2B5EF4-FFF2-40B4-BE49-F238E27FC236}">
                <a16:creationId xmlns="" xmlns:a16="http://schemas.microsoft.com/office/drawing/2014/main" id="{C7B34525-04A9-44C4-97AB-05AE00CAA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410" y="5626485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33" name="Рисунок 5">
            <a:extLst>
              <a:ext uri="{FF2B5EF4-FFF2-40B4-BE49-F238E27FC236}">
                <a16:creationId xmlns="" xmlns:a16="http://schemas.microsoft.com/office/drawing/2014/main" id="{63846FE4-D947-403F-B506-F34BEDB6A8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14" y="4646297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34" name="Прямоугольник 32">
            <a:extLst>
              <a:ext uri="{FF2B5EF4-FFF2-40B4-BE49-F238E27FC236}">
                <a16:creationId xmlns="" xmlns:a16="http://schemas.microsoft.com/office/drawing/2014/main" id="{873F8A34-7444-43EB-899C-ABAB4C04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926" y="4593488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35" name="Рисунок 5">
            <a:extLst>
              <a:ext uri="{FF2B5EF4-FFF2-40B4-BE49-F238E27FC236}">
                <a16:creationId xmlns="" xmlns:a16="http://schemas.microsoft.com/office/drawing/2014/main" id="{F666D830-FF65-40EF-B873-41669FA8F5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90" y="5540794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36" name="Прямоугольник 32">
            <a:extLst>
              <a:ext uri="{FF2B5EF4-FFF2-40B4-BE49-F238E27FC236}">
                <a16:creationId xmlns="" xmlns:a16="http://schemas.microsoft.com/office/drawing/2014/main" id="{F83ABFF4-92B5-4714-A8B6-0BB981657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602" y="5487985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38" name="Рисунок 5">
            <a:extLst>
              <a:ext uri="{FF2B5EF4-FFF2-40B4-BE49-F238E27FC236}">
                <a16:creationId xmlns="" xmlns:a16="http://schemas.microsoft.com/office/drawing/2014/main" id="{42A4ECC5-09E5-43E3-8C2D-E175B7633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66" y="2828331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39" name="Прямоугольник 32">
            <a:extLst>
              <a:ext uri="{FF2B5EF4-FFF2-40B4-BE49-F238E27FC236}">
                <a16:creationId xmlns="" xmlns:a16="http://schemas.microsoft.com/office/drawing/2014/main" id="{AF8EF810-9B04-4C11-ADBC-651920AC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178" y="2775522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41" name="Рисунок 5">
            <a:extLst>
              <a:ext uri="{FF2B5EF4-FFF2-40B4-BE49-F238E27FC236}">
                <a16:creationId xmlns="" xmlns:a16="http://schemas.microsoft.com/office/drawing/2014/main" id="{6D7FF96E-1252-44FE-866D-1F1531DA9E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16" y="1776195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43" name="Прямоугольник 32">
            <a:extLst>
              <a:ext uri="{FF2B5EF4-FFF2-40B4-BE49-F238E27FC236}">
                <a16:creationId xmlns="" xmlns:a16="http://schemas.microsoft.com/office/drawing/2014/main" id="{E3C156B6-C5D5-42D6-9770-CD1DF73F5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0928" y="1723386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45" name="Рисунок 5">
            <a:extLst>
              <a:ext uri="{FF2B5EF4-FFF2-40B4-BE49-F238E27FC236}">
                <a16:creationId xmlns="" xmlns:a16="http://schemas.microsoft.com/office/drawing/2014/main" id="{6F38AD16-EA5B-4F0B-83BD-D2A274344F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72" y="1425459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46" name="Прямоугольник 32">
            <a:extLst>
              <a:ext uri="{FF2B5EF4-FFF2-40B4-BE49-F238E27FC236}">
                <a16:creationId xmlns="" xmlns:a16="http://schemas.microsoft.com/office/drawing/2014/main" id="{237BB910-B36F-4945-B828-576E3123E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5684" y="1372650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52" name="Рисунок 5">
            <a:extLst>
              <a:ext uri="{FF2B5EF4-FFF2-40B4-BE49-F238E27FC236}">
                <a16:creationId xmlns="" xmlns:a16="http://schemas.microsoft.com/office/drawing/2014/main" id="{FC4FADB7-739A-47E4-AB8A-20F917952B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8" y="4004814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60" name="Прямоугольник 32">
            <a:extLst>
              <a:ext uri="{FF2B5EF4-FFF2-40B4-BE49-F238E27FC236}">
                <a16:creationId xmlns="" xmlns:a16="http://schemas.microsoft.com/office/drawing/2014/main" id="{B2285CCC-B700-4069-8AD6-8C923B0C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410" y="3952005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61" name="Рисунок 5">
            <a:extLst>
              <a:ext uri="{FF2B5EF4-FFF2-40B4-BE49-F238E27FC236}">
                <a16:creationId xmlns="" xmlns:a16="http://schemas.microsoft.com/office/drawing/2014/main" id="{212C00F7-E1E6-457D-A35B-C1F43D8418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002" y="2326030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62" name="Прямоугольник 32">
            <a:extLst>
              <a:ext uri="{FF2B5EF4-FFF2-40B4-BE49-F238E27FC236}">
                <a16:creationId xmlns="" xmlns:a16="http://schemas.microsoft.com/office/drawing/2014/main" id="{E84C95C7-3D48-4FBD-8DDB-397D065E7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514" y="2273221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63" name="Рисунок 5">
            <a:extLst>
              <a:ext uri="{FF2B5EF4-FFF2-40B4-BE49-F238E27FC236}">
                <a16:creationId xmlns="" xmlns:a16="http://schemas.microsoft.com/office/drawing/2014/main" id="{7D689352-CB38-4BB1-A50C-0BB37639D6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831" y="1997790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64" name="Прямоугольник 32">
            <a:extLst>
              <a:ext uri="{FF2B5EF4-FFF2-40B4-BE49-F238E27FC236}">
                <a16:creationId xmlns="" xmlns:a16="http://schemas.microsoft.com/office/drawing/2014/main" id="{3E89A0E7-648E-4AF2-BA0B-66D621939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0343" y="1944981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65" name="Рисунок 5">
            <a:extLst>
              <a:ext uri="{FF2B5EF4-FFF2-40B4-BE49-F238E27FC236}">
                <a16:creationId xmlns="" xmlns:a16="http://schemas.microsoft.com/office/drawing/2014/main" id="{973808E0-1A79-41DD-A9FB-4B9D510D79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280" y="3938543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66" name="Прямоугольник 32">
            <a:extLst>
              <a:ext uri="{FF2B5EF4-FFF2-40B4-BE49-F238E27FC236}">
                <a16:creationId xmlns="" xmlns:a16="http://schemas.microsoft.com/office/drawing/2014/main" id="{182DBCD0-1792-403F-9EBB-08148D0B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792" y="3885734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67" name="Рисунок 5">
            <a:extLst>
              <a:ext uri="{FF2B5EF4-FFF2-40B4-BE49-F238E27FC236}">
                <a16:creationId xmlns="" xmlns:a16="http://schemas.microsoft.com/office/drawing/2014/main" id="{0B9FA711-623C-46F5-A893-765A027EFD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93" y="5047967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68" name="Прямоугольник 32">
            <a:extLst>
              <a:ext uri="{FF2B5EF4-FFF2-40B4-BE49-F238E27FC236}">
                <a16:creationId xmlns="" xmlns:a16="http://schemas.microsoft.com/office/drawing/2014/main" id="{CBFDACF2-8E72-47AB-9D68-0F1A7A95E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205" y="4995158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pic>
        <p:nvPicPr>
          <p:cNvPr id="69" name="Рисунок 5">
            <a:extLst>
              <a:ext uri="{FF2B5EF4-FFF2-40B4-BE49-F238E27FC236}">
                <a16:creationId xmlns="" xmlns:a16="http://schemas.microsoft.com/office/drawing/2014/main" id="{45923BA2-7975-49CA-B64A-45FF07F526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21" y="2603029"/>
            <a:ext cx="162029" cy="171382"/>
          </a:xfrm>
          <a:prstGeom prst="rect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</p:spPr>
      </p:pic>
      <p:sp>
        <p:nvSpPr>
          <p:cNvPr id="70" name="Прямоугольник 32">
            <a:extLst>
              <a:ext uri="{FF2B5EF4-FFF2-40B4-BE49-F238E27FC236}">
                <a16:creationId xmlns="" xmlns:a16="http://schemas.microsoft.com/office/drawing/2014/main" id="{B9C6AD66-4511-4672-9E31-FCB4C7E24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8933" y="2550220"/>
            <a:ext cx="4998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1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ru-RU" altLang="ru-RU" sz="1200" b="1" dirty="0">
              <a:solidFill>
                <a:prstClr val="black"/>
              </a:solidFill>
            </a:endParaRPr>
          </a:p>
        </p:txBody>
      </p:sp>
      <p:sp>
        <p:nvSpPr>
          <p:cNvPr id="47" name="TextBox 45">
            <a:extLst>
              <a:ext uri="{FF2B5EF4-FFF2-40B4-BE49-F238E27FC236}">
                <a16:creationId xmlns="" xmlns:a16="http://schemas.microsoft.com/office/drawing/2014/main" id="{5704CF58-09ED-4739-B8C1-F0BBAEE48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46" y="4665849"/>
            <a:ext cx="5281744" cy="152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Обязательства </a:t>
            </a: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региона,</a:t>
            </a:r>
          </a:p>
          <a:p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alt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троительство:</a:t>
            </a:r>
          </a:p>
          <a:p>
            <a:endParaRPr lang="ru-RU" alt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2133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781 </a:t>
            </a:r>
            <a:r>
              <a:rPr lang="ru-RU" altLang="ru-RU" sz="213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км </a:t>
            </a:r>
            <a:r>
              <a:rPr lang="ru-RU" altLang="ru-RU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распределительных</a:t>
            </a:r>
          </a:p>
          <a:p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газовых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сетей</a:t>
            </a:r>
            <a:endParaRPr lang="ru-RU" altLang="ru-RU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altLang="ru-RU" sz="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10" descr="https://avatars.mds.yandex.net/get-dialogs/1017510/03c826235bd4cf98d8ca/orig">
            <a:extLst>
              <a:ext uri="{FF2B5EF4-FFF2-40B4-BE49-F238E27FC236}">
                <a16:creationId xmlns="" xmlns:a16="http://schemas.microsoft.com/office/drawing/2014/main" id="{17BD3F23-7226-4568-8A29-51688D3E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466" y="68439"/>
            <a:ext cx="940814" cy="96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8300852" y="5176471"/>
            <a:ext cx="3641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2025 году будет </a:t>
            </a:r>
          </a:p>
          <a:p>
            <a:pPr algn="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газифицировано 40 из 42 МО </a:t>
            </a:r>
          </a:p>
          <a:p>
            <a:pPr algn="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(97%) с населением 1,2 млн.чел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8840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15676</TotalTime>
  <Words>2575</Words>
  <Application>Microsoft Office PowerPoint</Application>
  <PresentationFormat>Широкоэкранный</PresentationFormat>
  <Paragraphs>686</Paragraphs>
  <Slides>42</Slides>
  <Notes>37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1" baseType="lpstr">
      <vt:lpstr>MS PGothic</vt:lpstr>
      <vt:lpstr>Arial</vt:lpstr>
      <vt:lpstr>Arial Narrow</vt:lpstr>
      <vt:lpstr>Calibri</vt:lpstr>
      <vt:lpstr>Calibri Light</vt:lpstr>
      <vt:lpstr>Times New Roman</vt:lpstr>
      <vt:lpstr>Wingdings</vt:lpstr>
      <vt:lpstr>Тема Office</vt:lpstr>
      <vt:lpstr>Acrobat Document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Ецык И.А.</dc:creator>
  <cp:lastModifiedBy>lebedevana</cp:lastModifiedBy>
  <cp:revision>2327</cp:revision>
  <cp:lastPrinted>2021-07-09T09:02:10Z</cp:lastPrinted>
  <dcterms:created xsi:type="dcterms:W3CDTF">2019-06-20T12:36:52Z</dcterms:created>
  <dcterms:modified xsi:type="dcterms:W3CDTF">2021-07-12T17:23:31Z</dcterms:modified>
</cp:coreProperties>
</file>